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63" r:id="rId4"/>
    <p:sldId id="257" r:id="rId5"/>
    <p:sldId id="264" r:id="rId6"/>
    <p:sldId id="258" r:id="rId7"/>
    <p:sldId id="270" r:id="rId8"/>
    <p:sldId id="266" r:id="rId9"/>
    <p:sldId id="267" r:id="rId10"/>
    <p:sldId id="268" r:id="rId11"/>
    <p:sldId id="269" r:id="rId12"/>
    <p:sldId id="259" r:id="rId13"/>
    <p:sldId id="271" r:id="rId14"/>
    <p:sldId id="272" r:id="rId15"/>
    <p:sldId id="262" r:id="rId16"/>
    <p:sldId id="261" r:id="rId17"/>
    <p:sldId id="274"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0" autoAdjust="0"/>
    <p:restoredTop sz="94660"/>
  </p:normalViewPr>
  <p:slideViewPr>
    <p:cSldViewPr snapToGrid="0">
      <p:cViewPr varScale="1">
        <p:scale>
          <a:sx n="84" d="100"/>
          <a:sy n="84" d="100"/>
        </p:scale>
        <p:origin x="61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17-Sep-18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17-Sep-18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17-Sep-18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17-Sep-18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17-Sep-18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17-Sep-18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17-Sep-18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17-Sep-18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E79CB-A57A-40EF-94F4-A48F1E8DD631}"/>
              </a:ext>
            </a:extLst>
          </p:cNvPr>
          <p:cNvSpPr>
            <a:spLocks noGrp="1"/>
          </p:cNvSpPr>
          <p:nvPr>
            <p:ph type="ctrTitle"/>
          </p:nvPr>
        </p:nvSpPr>
        <p:spPr/>
        <p:txBody>
          <a:bodyPr/>
          <a:lstStyle/>
          <a:p>
            <a:r>
              <a:rPr lang="en-US" dirty="0"/>
              <a:t>an</a:t>
            </a:r>
            <a:r>
              <a:rPr lang="es-EC" dirty="0" err="1"/>
              <a:t>álisis</a:t>
            </a:r>
            <a:r>
              <a:rPr lang="es-EC" dirty="0"/>
              <a:t> Clúster</a:t>
            </a:r>
          </a:p>
        </p:txBody>
      </p:sp>
      <p:sp>
        <p:nvSpPr>
          <p:cNvPr id="3" name="Subtítulo 2">
            <a:extLst>
              <a:ext uri="{FF2B5EF4-FFF2-40B4-BE49-F238E27FC236}">
                <a16:creationId xmlns:a16="http://schemas.microsoft.com/office/drawing/2014/main" id="{B9E2DAE8-B445-4AD8-A079-02072B6BD116}"/>
              </a:ext>
            </a:extLst>
          </p:cNvPr>
          <p:cNvSpPr>
            <a:spLocks noGrp="1"/>
          </p:cNvSpPr>
          <p:nvPr>
            <p:ph type="subTitle" idx="1"/>
          </p:nvPr>
        </p:nvSpPr>
        <p:spPr>
          <a:xfrm>
            <a:off x="1876424" y="3602038"/>
            <a:ext cx="8791575" cy="2493962"/>
          </a:xfrm>
        </p:spPr>
        <p:txBody>
          <a:bodyPr>
            <a:normAutofit fontScale="92500" lnSpcReduction="10000"/>
          </a:bodyPr>
          <a:lstStyle/>
          <a:p>
            <a:r>
              <a:rPr lang="es-EC" sz="2200" dirty="0">
                <a:solidFill>
                  <a:schemeClr val="tx1"/>
                </a:solidFill>
                <a:latin typeface="Bahnschrift Light" panose="020B0502040204020203" pitchFamily="34" charset="0"/>
              </a:rPr>
              <a:t>Para series de tiempo estacionales</a:t>
            </a:r>
          </a:p>
          <a:p>
            <a:endParaRPr lang="es-EC" sz="2400" dirty="0"/>
          </a:p>
          <a:p>
            <a:pPr algn="r"/>
            <a:endParaRPr lang="es-EC" sz="2400" dirty="0">
              <a:solidFill>
                <a:schemeClr val="tx1">
                  <a:lumMod val="85000"/>
                </a:schemeClr>
              </a:solidFill>
              <a:latin typeface="Agency FB" panose="020B0503020202020204" pitchFamily="34" charset="0"/>
            </a:endParaRPr>
          </a:p>
          <a:p>
            <a:pPr algn="r"/>
            <a:endParaRPr lang="es-EC" sz="2400" dirty="0">
              <a:solidFill>
                <a:schemeClr val="tx1">
                  <a:lumMod val="85000"/>
                </a:schemeClr>
              </a:solidFill>
              <a:latin typeface="Agency FB" panose="020B0503020202020204" pitchFamily="34" charset="0"/>
            </a:endParaRPr>
          </a:p>
          <a:p>
            <a:pPr algn="r"/>
            <a:r>
              <a:rPr lang="es-EC" sz="2400" dirty="0">
                <a:solidFill>
                  <a:schemeClr val="tx1">
                    <a:lumMod val="85000"/>
                  </a:schemeClr>
                </a:solidFill>
                <a:latin typeface="Agency FB" panose="020B0503020202020204" pitchFamily="34" charset="0"/>
              </a:rPr>
              <a:t>CRISTIAN David Pachacama</a:t>
            </a:r>
          </a:p>
        </p:txBody>
      </p:sp>
    </p:spTree>
    <p:extLst>
      <p:ext uri="{BB962C8B-B14F-4D97-AF65-F5344CB8AC3E}">
        <p14:creationId xmlns:p14="http://schemas.microsoft.com/office/powerpoint/2010/main" val="406221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E010B6-14AE-436F-BF7F-A56421F6C8F5}"/>
              </a:ext>
            </a:extLst>
          </p:cNvPr>
          <p:cNvSpPr>
            <a:spLocks noGrp="1"/>
          </p:cNvSpPr>
          <p:nvPr>
            <p:ph type="title"/>
          </p:nvPr>
        </p:nvSpPr>
        <p:spPr/>
        <p:txBody>
          <a:bodyPr>
            <a:normAutofit/>
          </a:bodyPr>
          <a:lstStyle/>
          <a:p>
            <a:r>
              <a:rPr lang="es-EC" sz="3200" dirty="0">
                <a:latin typeface="Bahnschrift Light Condensed" panose="020B0502040204020203" pitchFamily="34" charset="0"/>
              </a:rPr>
              <a:t>4.1. Algoritmo de corrección de valores perdidos</a:t>
            </a: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7156A722-77B3-4C3A-A315-01122DB46641}"/>
                  </a:ext>
                </a:extLst>
              </p:cNvPr>
              <p:cNvSpPr>
                <a:spLocks noGrp="1"/>
              </p:cNvSpPr>
              <p:nvPr>
                <p:ph idx="1"/>
              </p:nvPr>
            </p:nvSpPr>
            <p:spPr>
              <a:xfrm>
                <a:off x="1141412" y="2249486"/>
                <a:ext cx="9905999" cy="4186147"/>
              </a:xfrm>
            </p:spPr>
            <p:txBody>
              <a:bodyPr>
                <a:normAutofit lnSpcReduction="10000"/>
              </a:bodyPr>
              <a:lstStyle/>
              <a:p>
                <a:pPr marL="457200" indent="-457200">
                  <a:buFont typeface="+mj-lt"/>
                  <a:buAutoNum type="arabicPeriod" startAt="2"/>
                </a:pPr>
                <a:r>
                  <a:rPr lang="es-EC" dirty="0"/>
                  <a:t>Una vez realizada la descomposición lo único que falta corregir es el residuo de la misma, por lo que bastaría rellenar los valores perdidos del residuo con valores que sigan la misma distribución de los residuos que si conocemos. Es decir:</a:t>
                </a:r>
              </a:p>
              <a:p>
                <a:pPr marL="914400" lvl="1" indent="-457200">
                  <a:buFont typeface="+mj-lt"/>
                  <a:buAutoNum type="alphaLcParenR"/>
                </a:pPr>
                <a:r>
                  <a:rPr lang="es-EC" dirty="0"/>
                  <a:t>Primero calculamos la función de distribución empírica </a:t>
                </a:r>
                <a14:m>
                  <m:oMath xmlns:m="http://schemas.openxmlformats.org/officeDocument/2006/math">
                    <m:sSub>
                      <m:sSubPr>
                        <m:ctrlPr>
                          <a:rPr lang="es-EC" b="0" i="1" smtClean="0">
                            <a:latin typeface="Cambria Math" panose="02040503050406030204" pitchFamily="18" charset="0"/>
                          </a:rPr>
                        </m:ctrlPr>
                      </m:sSubPr>
                      <m:e>
                        <m:r>
                          <a:rPr lang="es-EC" b="0" i="1" smtClean="0">
                            <a:latin typeface="Cambria Math" panose="02040503050406030204" pitchFamily="18" charset="0"/>
                          </a:rPr>
                          <m:t>𝐹</m:t>
                        </m:r>
                      </m:e>
                      <m:sub>
                        <m:r>
                          <a:rPr lang="es-EC" b="0" i="1" smtClean="0">
                            <a:latin typeface="Cambria Math" panose="02040503050406030204" pitchFamily="18" charset="0"/>
                          </a:rPr>
                          <m:t>0</m:t>
                        </m:r>
                      </m:sub>
                    </m:sSub>
                    <m:r>
                      <a:rPr lang="es-EC" b="0" i="1" smtClean="0">
                        <a:latin typeface="Cambria Math" panose="02040503050406030204" pitchFamily="18" charset="0"/>
                      </a:rPr>
                      <m:t>(</m:t>
                    </m:r>
                    <m:r>
                      <a:rPr lang="es-EC" b="0" i="1" smtClean="0">
                        <a:latin typeface="Cambria Math" panose="02040503050406030204" pitchFamily="18" charset="0"/>
                      </a:rPr>
                      <m:t>𝑥</m:t>
                    </m:r>
                    <m:r>
                      <a:rPr lang="es-EC" b="0" i="1" smtClean="0">
                        <a:latin typeface="Cambria Math" panose="02040503050406030204" pitchFamily="18" charset="0"/>
                      </a:rPr>
                      <m:t>)</m:t>
                    </m:r>
                  </m:oMath>
                </a14:m>
                <a:r>
                  <a:rPr lang="es-EC" dirty="0"/>
                  <a:t> de los residuos de la descomposición.</a:t>
                </a:r>
              </a:p>
              <a:p>
                <a:pPr marL="914400" lvl="1" indent="-457200">
                  <a:buFont typeface="+mj-lt"/>
                  <a:buAutoNum type="alphaLcParenR"/>
                </a:pPr>
                <a:r>
                  <a:rPr lang="es-EC" dirty="0"/>
                  <a:t>A partir de </a:t>
                </a:r>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𝐹</m:t>
                        </m:r>
                      </m:e>
                      <m:sub>
                        <m:r>
                          <a:rPr lang="es-EC" i="1">
                            <a:latin typeface="Cambria Math" panose="02040503050406030204" pitchFamily="18" charset="0"/>
                          </a:rPr>
                          <m:t>0</m:t>
                        </m:r>
                      </m:sub>
                    </m:sSub>
                    <m:r>
                      <a:rPr lang="es-EC" i="1">
                        <a:latin typeface="Cambria Math" panose="02040503050406030204" pitchFamily="18" charset="0"/>
                      </a:rPr>
                      <m:t>(</m:t>
                    </m:r>
                    <m:r>
                      <a:rPr lang="es-EC" i="1">
                        <a:latin typeface="Cambria Math" panose="02040503050406030204" pitchFamily="18" charset="0"/>
                      </a:rPr>
                      <m:t>𝑥</m:t>
                    </m:r>
                    <m:r>
                      <a:rPr lang="es-EC" i="1">
                        <a:latin typeface="Cambria Math" panose="02040503050406030204" pitchFamily="18" charset="0"/>
                      </a:rPr>
                      <m:t>)</m:t>
                    </m:r>
                  </m:oMath>
                </a14:m>
                <a:r>
                  <a:rPr lang="es-EC" dirty="0"/>
                  <a:t> se genera un algoritmo para simular observaciones de una variable que siga esta distribución.</a:t>
                </a:r>
              </a:p>
              <a:p>
                <a:pPr lvl="2"/>
                <a:r>
                  <a:rPr lang="es-EC" dirty="0"/>
                  <a:t>Simular </a:t>
                </a:r>
                <a14:m>
                  <m:oMath xmlns:m="http://schemas.openxmlformats.org/officeDocument/2006/math">
                    <m:r>
                      <a:rPr lang="es-EC" b="0" i="1" smtClean="0">
                        <a:latin typeface="Cambria Math" panose="02040503050406030204" pitchFamily="18" charset="0"/>
                      </a:rPr>
                      <m:t>𝑢</m:t>
                    </m:r>
                    <m:r>
                      <a:rPr lang="es-EC" b="0" i="1" smtClean="0">
                        <a:latin typeface="Cambria Math" panose="02040503050406030204" pitchFamily="18" charset="0"/>
                      </a:rPr>
                      <m:t>∼</m:t>
                    </m:r>
                    <m:r>
                      <a:rPr lang="es-EC" b="0" i="1" smtClean="0">
                        <a:latin typeface="Cambria Math" panose="02040503050406030204" pitchFamily="18" charset="0"/>
                      </a:rPr>
                      <m:t>𝑈</m:t>
                    </m:r>
                    <m:r>
                      <a:rPr lang="es-EC" b="0" i="1" smtClean="0">
                        <a:latin typeface="Cambria Math" panose="02040503050406030204" pitchFamily="18" charset="0"/>
                      </a:rPr>
                      <m:t>[0,1]</m:t>
                    </m:r>
                  </m:oMath>
                </a14:m>
                <a:r>
                  <a:rPr lang="es-EC" dirty="0"/>
                  <a:t> </a:t>
                </a:r>
              </a:p>
              <a:p>
                <a:pPr lvl="2"/>
                <a:r>
                  <a:rPr lang="es-EC" dirty="0"/>
                  <a:t>Luego </a:t>
                </a:r>
                <a14:m>
                  <m:oMath xmlns:m="http://schemas.openxmlformats.org/officeDocument/2006/math">
                    <m:r>
                      <a:rPr lang="es-EC" b="0" i="1" smtClean="0">
                        <a:latin typeface="Cambria Math" panose="02040503050406030204" pitchFamily="18" charset="0"/>
                      </a:rPr>
                      <m:t>𝑥</m:t>
                    </m:r>
                    <m:r>
                      <a:rPr lang="es-EC" b="0" i="1" smtClean="0">
                        <a:latin typeface="Cambria Math" panose="02040503050406030204" pitchFamily="18" charset="0"/>
                      </a:rPr>
                      <m:t> ≔</m:t>
                    </m:r>
                    <m:sSubSup>
                      <m:sSubSupPr>
                        <m:ctrlPr>
                          <a:rPr lang="es-EC" b="0" i="1" smtClean="0">
                            <a:latin typeface="Cambria Math" panose="02040503050406030204" pitchFamily="18" charset="0"/>
                          </a:rPr>
                        </m:ctrlPr>
                      </m:sSubSupPr>
                      <m:e>
                        <m:r>
                          <a:rPr lang="es-EC" b="0" i="1" smtClean="0">
                            <a:latin typeface="Cambria Math" panose="02040503050406030204" pitchFamily="18" charset="0"/>
                          </a:rPr>
                          <m:t>𝐹</m:t>
                        </m:r>
                      </m:e>
                      <m:sub>
                        <m:r>
                          <a:rPr lang="es-EC" b="0" i="1" smtClean="0">
                            <a:latin typeface="Cambria Math" panose="02040503050406030204" pitchFamily="18" charset="0"/>
                          </a:rPr>
                          <m:t>0</m:t>
                        </m:r>
                      </m:sub>
                      <m:sup>
                        <m:r>
                          <a:rPr lang="es-EC" b="0" i="1" smtClean="0">
                            <a:latin typeface="Cambria Math" panose="02040503050406030204" pitchFamily="18" charset="0"/>
                          </a:rPr>
                          <m:t>−1</m:t>
                        </m:r>
                      </m:sup>
                    </m:sSubSup>
                    <m:d>
                      <m:dPr>
                        <m:ctrlPr>
                          <a:rPr lang="es-EC" b="0" i="1" smtClean="0">
                            <a:latin typeface="Cambria Math" panose="02040503050406030204" pitchFamily="18" charset="0"/>
                          </a:rPr>
                        </m:ctrlPr>
                      </m:dPr>
                      <m:e>
                        <m:r>
                          <a:rPr lang="es-EC" b="0" i="1" smtClean="0">
                            <a:latin typeface="Cambria Math" panose="02040503050406030204" pitchFamily="18" charset="0"/>
                          </a:rPr>
                          <m:t>𝑢</m:t>
                        </m:r>
                      </m:e>
                    </m:d>
                    <m:r>
                      <a:rPr lang="es-EC" b="0" i="1" smtClean="0">
                        <a:latin typeface="Cambria Math" panose="02040503050406030204" pitchFamily="18" charset="0"/>
                      </a:rPr>
                      <m:t>=</m:t>
                    </m:r>
                    <m:func>
                      <m:funcPr>
                        <m:ctrlPr>
                          <a:rPr lang="es-EC" b="0" i="1" smtClean="0">
                            <a:latin typeface="Cambria Math" panose="02040503050406030204" pitchFamily="18" charset="0"/>
                          </a:rPr>
                        </m:ctrlPr>
                      </m:funcPr>
                      <m:fName>
                        <m:r>
                          <m:rPr>
                            <m:sty m:val="p"/>
                          </m:rPr>
                          <a:rPr lang="es-EC" b="0" i="0" smtClean="0">
                            <a:latin typeface="Cambria Math" panose="02040503050406030204" pitchFamily="18" charset="0"/>
                          </a:rPr>
                          <m:t>inf</m:t>
                        </m:r>
                      </m:fName>
                      <m:e>
                        <m:d>
                          <m:dPr>
                            <m:begChr m:val="{"/>
                            <m:endChr m:val="}"/>
                            <m:ctrlPr>
                              <a:rPr lang="es-EC" b="0" i="1" smtClean="0">
                                <a:latin typeface="Cambria Math" panose="02040503050406030204" pitchFamily="18" charset="0"/>
                              </a:rPr>
                            </m:ctrlPr>
                          </m:dPr>
                          <m:e>
                            <m:r>
                              <a:rPr lang="es-EC" b="0" i="1" smtClean="0">
                                <a:latin typeface="Cambria Math" panose="02040503050406030204" pitchFamily="18" charset="0"/>
                              </a:rPr>
                              <m:t>𝑡</m:t>
                            </m:r>
                            <m:r>
                              <a:rPr lang="es-EC" b="0" i="1" smtClean="0">
                                <a:latin typeface="Cambria Math" panose="02040503050406030204" pitchFamily="18" charset="0"/>
                              </a:rPr>
                              <m:t>∈</m:t>
                            </m:r>
                            <m:r>
                              <a:rPr lang="es-EC" b="0" i="1" smtClean="0">
                                <a:latin typeface="Cambria Math" panose="02040503050406030204" pitchFamily="18" charset="0"/>
                              </a:rPr>
                              <m:t>ℝ</m:t>
                            </m:r>
                            <m:r>
                              <a:rPr lang="es-EC" b="0" i="1" smtClean="0">
                                <a:latin typeface="Cambria Math" panose="02040503050406030204" pitchFamily="18" charset="0"/>
                              </a:rPr>
                              <m:t>:</m:t>
                            </m:r>
                            <m:r>
                              <a:rPr lang="es-EC" b="0" i="1" smtClean="0">
                                <a:latin typeface="Cambria Math" panose="02040503050406030204" pitchFamily="18" charset="0"/>
                              </a:rPr>
                              <m:t>𝑢</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0</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d>
                      </m:e>
                    </m:func>
                  </m:oMath>
                </a14:m>
                <a:endParaRPr lang="es-EC" dirty="0"/>
              </a:p>
            </p:txBody>
          </p:sp>
        </mc:Choice>
        <mc:Fallback xmlns="">
          <p:sp>
            <p:nvSpPr>
              <p:cNvPr id="3" name="Marcador de contenido 2">
                <a:extLst>
                  <a:ext uri="{FF2B5EF4-FFF2-40B4-BE49-F238E27FC236}">
                    <a16:creationId xmlns:a16="http://schemas.microsoft.com/office/drawing/2014/main" id="{7156A722-77B3-4C3A-A315-01122DB46641}"/>
                  </a:ext>
                </a:extLst>
              </p:cNvPr>
              <p:cNvSpPr>
                <a:spLocks noGrp="1" noRot="1" noChangeAspect="1" noMove="1" noResize="1" noEditPoints="1" noAdjustHandles="1" noChangeArrowheads="1" noChangeShapeType="1" noTextEdit="1"/>
              </p:cNvSpPr>
              <p:nvPr>
                <p:ph idx="1"/>
              </p:nvPr>
            </p:nvSpPr>
            <p:spPr>
              <a:xfrm>
                <a:off x="1141412" y="2249486"/>
                <a:ext cx="9905999" cy="4186147"/>
              </a:xfrm>
              <a:blipFill>
                <a:blip r:embed="rId2"/>
                <a:stretch>
                  <a:fillRect l="-1231" t="-2038" r="-554"/>
                </a:stretch>
              </a:blipFill>
            </p:spPr>
            <p:txBody>
              <a:bodyPr/>
              <a:lstStyle/>
              <a:p>
                <a:r>
                  <a:rPr lang="es-EC">
                    <a:noFill/>
                  </a:rPr>
                  <a:t> </a:t>
                </a:r>
              </a:p>
            </p:txBody>
          </p:sp>
        </mc:Fallback>
      </mc:AlternateContent>
    </p:spTree>
    <p:extLst>
      <p:ext uri="{BB962C8B-B14F-4D97-AF65-F5344CB8AC3E}">
        <p14:creationId xmlns:p14="http://schemas.microsoft.com/office/powerpoint/2010/main" val="4087930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A4BDF0-872B-44AE-8E3A-94E73DE25FAB}"/>
              </a:ext>
            </a:extLst>
          </p:cNvPr>
          <p:cNvSpPr>
            <a:spLocks noGrp="1"/>
          </p:cNvSpPr>
          <p:nvPr>
            <p:ph type="title"/>
          </p:nvPr>
        </p:nvSpPr>
        <p:spPr>
          <a:xfrm>
            <a:off x="1143001" y="413658"/>
            <a:ext cx="9905998" cy="1478570"/>
          </a:xfrm>
        </p:spPr>
        <p:txBody>
          <a:bodyPr/>
          <a:lstStyle/>
          <a:p>
            <a:r>
              <a:rPr lang="en-US" dirty="0" err="1"/>
              <a:t>Resultados</a:t>
            </a:r>
            <a:endParaRPr lang="es-EC" dirty="0"/>
          </a:p>
        </p:txBody>
      </p:sp>
      <p:pic>
        <p:nvPicPr>
          <p:cNvPr id="5" name="Marcador de contenido 4">
            <a:extLst>
              <a:ext uri="{FF2B5EF4-FFF2-40B4-BE49-F238E27FC236}">
                <a16:creationId xmlns:a16="http://schemas.microsoft.com/office/drawing/2014/main" id="{9B1F9236-C602-4DA1-BB60-4C82B7DDB385}"/>
              </a:ext>
            </a:extLst>
          </p:cNvPr>
          <p:cNvPicPr>
            <a:picLocks noGrp="1" noChangeAspect="1"/>
          </p:cNvPicPr>
          <p:nvPr>
            <p:ph idx="1"/>
          </p:nvPr>
        </p:nvPicPr>
        <p:blipFill>
          <a:blip r:embed="rId2"/>
          <a:stretch>
            <a:fillRect/>
          </a:stretch>
        </p:blipFill>
        <p:spPr>
          <a:xfrm>
            <a:off x="6175286" y="2405483"/>
            <a:ext cx="5714556" cy="4038859"/>
          </a:xfrm>
        </p:spPr>
      </p:pic>
      <p:pic>
        <p:nvPicPr>
          <p:cNvPr id="7" name="Imagen 6">
            <a:extLst>
              <a:ext uri="{FF2B5EF4-FFF2-40B4-BE49-F238E27FC236}">
                <a16:creationId xmlns:a16="http://schemas.microsoft.com/office/drawing/2014/main" id="{A59C32A8-4203-4F90-A420-3A85164D2DB0}"/>
              </a:ext>
            </a:extLst>
          </p:cNvPr>
          <p:cNvPicPr>
            <a:picLocks noChangeAspect="1"/>
          </p:cNvPicPr>
          <p:nvPr/>
        </p:nvPicPr>
        <p:blipFill>
          <a:blip r:embed="rId3"/>
          <a:stretch>
            <a:fillRect/>
          </a:stretch>
        </p:blipFill>
        <p:spPr>
          <a:xfrm>
            <a:off x="777480" y="1773785"/>
            <a:ext cx="5153058" cy="3642011"/>
          </a:xfrm>
          <a:prstGeom prst="rect">
            <a:avLst/>
          </a:prstGeom>
        </p:spPr>
      </p:pic>
      <p:sp>
        <p:nvSpPr>
          <p:cNvPr id="8" name="CuadroTexto 7">
            <a:extLst>
              <a:ext uri="{FF2B5EF4-FFF2-40B4-BE49-F238E27FC236}">
                <a16:creationId xmlns:a16="http://schemas.microsoft.com/office/drawing/2014/main" id="{9E4CA710-97F8-4F1D-9A15-C99A16982780}"/>
              </a:ext>
            </a:extLst>
          </p:cNvPr>
          <p:cNvSpPr txBox="1"/>
          <p:nvPr/>
        </p:nvSpPr>
        <p:spPr>
          <a:xfrm>
            <a:off x="7613067" y="1892228"/>
            <a:ext cx="2838994" cy="369332"/>
          </a:xfrm>
          <a:prstGeom prst="rect">
            <a:avLst/>
          </a:prstGeom>
          <a:noFill/>
        </p:spPr>
        <p:txBody>
          <a:bodyPr wrap="square" rtlCol="0">
            <a:spAutoFit/>
          </a:bodyPr>
          <a:lstStyle/>
          <a:p>
            <a:pPr algn="ctr"/>
            <a:r>
              <a:rPr lang="en-US" dirty="0">
                <a:latin typeface="Agency FB" panose="020B0503020202020204" pitchFamily="34" charset="0"/>
              </a:rPr>
              <a:t>Serie </a:t>
            </a:r>
            <a:r>
              <a:rPr lang="en-US" dirty="0" err="1">
                <a:latin typeface="Agency FB" panose="020B0503020202020204" pitchFamily="34" charset="0"/>
              </a:rPr>
              <a:t>Climática</a:t>
            </a:r>
            <a:r>
              <a:rPr lang="en-US" dirty="0">
                <a:latin typeface="Agency FB" panose="020B0503020202020204" pitchFamily="34" charset="0"/>
              </a:rPr>
              <a:t> </a:t>
            </a:r>
            <a:r>
              <a:rPr lang="en-US" dirty="0" err="1">
                <a:latin typeface="Agency FB" panose="020B0503020202020204" pitchFamily="34" charset="0"/>
              </a:rPr>
              <a:t>Corregida</a:t>
            </a:r>
            <a:endParaRPr lang="es-EC" dirty="0">
              <a:latin typeface="Agency FB" panose="020B0503020202020204" pitchFamily="34" charset="0"/>
            </a:endParaRPr>
          </a:p>
        </p:txBody>
      </p:sp>
      <p:sp>
        <p:nvSpPr>
          <p:cNvPr id="9" name="CuadroTexto 8">
            <a:extLst>
              <a:ext uri="{FF2B5EF4-FFF2-40B4-BE49-F238E27FC236}">
                <a16:creationId xmlns:a16="http://schemas.microsoft.com/office/drawing/2014/main" id="{C23F9072-36DA-4199-9BF5-553800294B94}"/>
              </a:ext>
            </a:extLst>
          </p:cNvPr>
          <p:cNvSpPr txBox="1"/>
          <p:nvPr/>
        </p:nvSpPr>
        <p:spPr>
          <a:xfrm>
            <a:off x="2094412" y="5603966"/>
            <a:ext cx="2838994" cy="369332"/>
          </a:xfrm>
          <a:prstGeom prst="rect">
            <a:avLst/>
          </a:prstGeom>
          <a:noFill/>
        </p:spPr>
        <p:txBody>
          <a:bodyPr wrap="square" rtlCol="0">
            <a:spAutoFit/>
          </a:bodyPr>
          <a:lstStyle/>
          <a:p>
            <a:pPr algn="ctr"/>
            <a:r>
              <a:rPr lang="en-US" dirty="0">
                <a:latin typeface="Agency FB" panose="020B0503020202020204" pitchFamily="34" charset="0"/>
              </a:rPr>
              <a:t>Serie </a:t>
            </a:r>
            <a:r>
              <a:rPr lang="en-US" dirty="0" err="1">
                <a:latin typeface="Agency FB" panose="020B0503020202020204" pitchFamily="34" charset="0"/>
              </a:rPr>
              <a:t>Clim</a:t>
            </a:r>
            <a:r>
              <a:rPr lang="es-EC" dirty="0">
                <a:latin typeface="Agency FB" panose="020B0503020202020204" pitchFamily="34" charset="0"/>
              </a:rPr>
              <a:t>ática</a:t>
            </a:r>
            <a:r>
              <a:rPr lang="en-US" dirty="0">
                <a:latin typeface="Agency FB" panose="020B0503020202020204" pitchFamily="34" charset="0"/>
              </a:rPr>
              <a:t> Original</a:t>
            </a:r>
            <a:endParaRPr lang="es-EC" dirty="0">
              <a:latin typeface="Agency FB" panose="020B0503020202020204" pitchFamily="34" charset="0"/>
            </a:endParaRPr>
          </a:p>
        </p:txBody>
      </p:sp>
      <p:sp>
        <p:nvSpPr>
          <p:cNvPr id="10" name="Elipse 9">
            <a:extLst>
              <a:ext uri="{FF2B5EF4-FFF2-40B4-BE49-F238E27FC236}">
                <a16:creationId xmlns:a16="http://schemas.microsoft.com/office/drawing/2014/main" id="{ACAAF404-960B-491E-AF47-5C4528082D65}"/>
              </a:ext>
            </a:extLst>
          </p:cNvPr>
          <p:cNvSpPr/>
          <p:nvPr/>
        </p:nvSpPr>
        <p:spPr>
          <a:xfrm rot="2274152">
            <a:off x="3691946" y="2333238"/>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1" name="Flecha: a la derecha 10">
            <a:extLst>
              <a:ext uri="{FF2B5EF4-FFF2-40B4-BE49-F238E27FC236}">
                <a16:creationId xmlns:a16="http://schemas.microsoft.com/office/drawing/2014/main" id="{E8D7700D-61C9-4DCD-99DD-EED27594FD5D}"/>
              </a:ext>
            </a:extLst>
          </p:cNvPr>
          <p:cNvSpPr/>
          <p:nvPr/>
        </p:nvSpPr>
        <p:spPr>
          <a:xfrm rot="6073483">
            <a:off x="3891281" y="1905033"/>
            <a:ext cx="467360" cy="16256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12" name="Flecha: a la derecha 11">
            <a:extLst>
              <a:ext uri="{FF2B5EF4-FFF2-40B4-BE49-F238E27FC236}">
                <a16:creationId xmlns:a16="http://schemas.microsoft.com/office/drawing/2014/main" id="{C6C8916C-D424-4A57-A1C1-8627F7565ADF}"/>
              </a:ext>
            </a:extLst>
          </p:cNvPr>
          <p:cNvSpPr/>
          <p:nvPr/>
        </p:nvSpPr>
        <p:spPr>
          <a:xfrm rot="6073483">
            <a:off x="9682482" y="2606020"/>
            <a:ext cx="467360" cy="16256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13" name="Elipse 12">
            <a:extLst>
              <a:ext uri="{FF2B5EF4-FFF2-40B4-BE49-F238E27FC236}">
                <a16:creationId xmlns:a16="http://schemas.microsoft.com/office/drawing/2014/main" id="{CC6E5CB4-BDEF-4ADF-86F3-332A9030B940}"/>
              </a:ext>
            </a:extLst>
          </p:cNvPr>
          <p:cNvSpPr/>
          <p:nvPr/>
        </p:nvSpPr>
        <p:spPr>
          <a:xfrm rot="2274152">
            <a:off x="9423872" y="3013970"/>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4" name="Elipse 13">
            <a:extLst>
              <a:ext uri="{FF2B5EF4-FFF2-40B4-BE49-F238E27FC236}">
                <a16:creationId xmlns:a16="http://schemas.microsoft.com/office/drawing/2014/main" id="{BACFE837-6F6C-48A8-9AA8-5D0962D48790}"/>
              </a:ext>
            </a:extLst>
          </p:cNvPr>
          <p:cNvSpPr/>
          <p:nvPr/>
        </p:nvSpPr>
        <p:spPr>
          <a:xfrm rot="2274152">
            <a:off x="3632670" y="4374097"/>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5" name="Elipse 14">
            <a:extLst>
              <a:ext uri="{FF2B5EF4-FFF2-40B4-BE49-F238E27FC236}">
                <a16:creationId xmlns:a16="http://schemas.microsoft.com/office/drawing/2014/main" id="{913876A2-B0DA-4244-BD90-69948EB46960}"/>
              </a:ext>
            </a:extLst>
          </p:cNvPr>
          <p:cNvSpPr/>
          <p:nvPr/>
        </p:nvSpPr>
        <p:spPr>
          <a:xfrm rot="2274152">
            <a:off x="9423871" y="5275546"/>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Tree>
    <p:extLst>
      <p:ext uri="{BB962C8B-B14F-4D97-AF65-F5344CB8AC3E}">
        <p14:creationId xmlns:p14="http://schemas.microsoft.com/office/powerpoint/2010/main" val="2290428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49215C-D4D9-4771-A93F-43D4932DB69A}"/>
              </a:ext>
            </a:extLst>
          </p:cNvPr>
          <p:cNvSpPr>
            <a:spLocks noGrp="1"/>
          </p:cNvSpPr>
          <p:nvPr>
            <p:ph type="title"/>
          </p:nvPr>
        </p:nvSpPr>
        <p:spPr/>
        <p:txBody>
          <a:bodyPr/>
          <a:lstStyle/>
          <a:p>
            <a:r>
              <a:rPr lang="es-EC" dirty="0"/>
              <a:t>5. Agrupar series </a:t>
            </a:r>
            <a:r>
              <a:rPr lang="es-EC" dirty="0" err="1"/>
              <a:t>VazoeS</a:t>
            </a:r>
            <a:r>
              <a:rPr lang="es-EC" dirty="0"/>
              <a:t>  &amp;  Climáticas</a:t>
            </a:r>
          </a:p>
        </p:txBody>
      </p:sp>
      <p:sp>
        <p:nvSpPr>
          <p:cNvPr id="3" name="Marcador de contenido 2">
            <a:extLst>
              <a:ext uri="{FF2B5EF4-FFF2-40B4-BE49-F238E27FC236}">
                <a16:creationId xmlns:a16="http://schemas.microsoft.com/office/drawing/2014/main" id="{D97B53CA-9152-4F5C-9C78-667862CF434D}"/>
              </a:ext>
            </a:extLst>
          </p:cNvPr>
          <p:cNvSpPr>
            <a:spLocks noGrp="1"/>
          </p:cNvSpPr>
          <p:nvPr>
            <p:ph idx="1"/>
          </p:nvPr>
        </p:nvSpPr>
        <p:spPr>
          <a:xfrm>
            <a:off x="1141412" y="2249486"/>
            <a:ext cx="9905999" cy="3683953"/>
          </a:xfrm>
        </p:spPr>
        <p:txBody>
          <a:bodyPr>
            <a:normAutofit fontScale="92500" lnSpcReduction="10000"/>
          </a:bodyPr>
          <a:lstStyle/>
          <a:p>
            <a:r>
              <a:rPr lang="es-EC" dirty="0"/>
              <a:t>Una vez corregidas las series climáticas, el criterio para agrupar las series climáticas a series de </a:t>
            </a:r>
            <a:r>
              <a:rPr lang="es-EC" dirty="0" err="1"/>
              <a:t>Vazoes</a:t>
            </a:r>
            <a:r>
              <a:rPr lang="es-EC" dirty="0"/>
              <a:t> de determinado clúster es el siguiente:  Para cada serie de </a:t>
            </a:r>
            <a:r>
              <a:rPr lang="es-EC" dirty="0" err="1"/>
              <a:t>Vazoe</a:t>
            </a:r>
            <a:r>
              <a:rPr lang="es-EC" dirty="0"/>
              <a:t> del clúster se busca la serie climática de la estación más cercana, al final tenemos un listado de estaciones climáticas por clúster (donde podría esta repetida una o más estaciones pero luego se quitan las estaciones repetidas). </a:t>
            </a:r>
          </a:p>
          <a:p>
            <a:r>
              <a:rPr lang="es-EC" dirty="0" err="1"/>
              <a:t>Finalmete</a:t>
            </a:r>
            <a:r>
              <a:rPr lang="es-EC" dirty="0"/>
              <a:t> esta lista de estaciones climáticas (y las 6 variables que la conforman) constituyen las variables explicativas del modelo que plantearemos adelante para poder explicar el comportamiento del Flujo (</a:t>
            </a:r>
            <a:r>
              <a:rPr lang="es-EC" dirty="0" err="1"/>
              <a:t>Vazoe</a:t>
            </a:r>
            <a:r>
              <a:rPr lang="es-EC" dirty="0"/>
              <a:t>) de cada Clúster, es decir de la serie </a:t>
            </a:r>
            <a:r>
              <a:rPr lang="es-EC" dirty="0" err="1"/>
              <a:t>Vazoe</a:t>
            </a:r>
            <a:r>
              <a:rPr lang="es-EC" dirty="0"/>
              <a:t> que representa el clúster obtenida del ACP-Funcional.</a:t>
            </a:r>
          </a:p>
        </p:txBody>
      </p:sp>
    </p:spTree>
    <p:extLst>
      <p:ext uri="{BB962C8B-B14F-4D97-AF65-F5344CB8AC3E}">
        <p14:creationId xmlns:p14="http://schemas.microsoft.com/office/powerpoint/2010/main" val="3500049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DD47142-CA24-4399-8C4E-C32A7F041F79}"/>
              </a:ext>
            </a:extLst>
          </p:cNvPr>
          <p:cNvPicPr>
            <a:picLocks noChangeAspect="1"/>
          </p:cNvPicPr>
          <p:nvPr/>
        </p:nvPicPr>
        <p:blipFill>
          <a:blip r:embed="rId2"/>
          <a:stretch>
            <a:fillRect/>
          </a:stretch>
        </p:blipFill>
        <p:spPr>
          <a:xfrm>
            <a:off x="1535504" y="1498804"/>
            <a:ext cx="9117811" cy="5031379"/>
          </a:xfrm>
          <a:prstGeom prst="rect">
            <a:avLst/>
          </a:prstGeom>
        </p:spPr>
      </p:pic>
      <p:sp>
        <p:nvSpPr>
          <p:cNvPr id="5" name="Título 1">
            <a:extLst>
              <a:ext uri="{FF2B5EF4-FFF2-40B4-BE49-F238E27FC236}">
                <a16:creationId xmlns:a16="http://schemas.microsoft.com/office/drawing/2014/main" id="{BAB3F534-9C61-44BA-B77D-EC3F553F012C}"/>
              </a:ext>
            </a:extLst>
          </p:cNvPr>
          <p:cNvSpPr>
            <a:spLocks noGrp="1"/>
          </p:cNvSpPr>
          <p:nvPr>
            <p:ph type="title"/>
          </p:nvPr>
        </p:nvSpPr>
        <p:spPr>
          <a:xfrm>
            <a:off x="718024" y="327817"/>
            <a:ext cx="10752772" cy="1477963"/>
          </a:xfrm>
        </p:spPr>
        <p:txBody>
          <a:bodyPr/>
          <a:lstStyle/>
          <a:p>
            <a:r>
              <a:rPr lang="es-EC" dirty="0"/>
              <a:t>Resultado. </a:t>
            </a:r>
            <a:r>
              <a:rPr lang="es-EC" sz="3200" cap="none" dirty="0">
                <a:latin typeface="Bahnschrift Light Condensed" panose="020B0502040204020203" pitchFamily="34" charset="0"/>
              </a:rPr>
              <a:t>Serie </a:t>
            </a:r>
            <a:r>
              <a:rPr lang="es-EC" sz="3200" cap="none" dirty="0" err="1">
                <a:latin typeface="Bahnschrift Light Condensed" panose="020B0502040204020203" pitchFamily="34" charset="0"/>
              </a:rPr>
              <a:t>Vazoe</a:t>
            </a:r>
            <a:r>
              <a:rPr lang="es-EC" sz="3200" cap="none" dirty="0">
                <a:latin typeface="Bahnschrift Light Condensed" panose="020B0502040204020203" pitchFamily="34" charset="0"/>
              </a:rPr>
              <a:t> (Representante Clúster) vs Series Climáticas</a:t>
            </a:r>
            <a:endParaRPr lang="es-EC" dirty="0">
              <a:latin typeface="Bahnschrift Light Condensed" panose="020B0502040204020203" pitchFamily="34" charset="0"/>
            </a:endParaRPr>
          </a:p>
        </p:txBody>
      </p:sp>
      <p:sp>
        <p:nvSpPr>
          <p:cNvPr id="2" name="Flecha: a la derecha 1">
            <a:extLst>
              <a:ext uri="{FF2B5EF4-FFF2-40B4-BE49-F238E27FC236}">
                <a16:creationId xmlns:a16="http://schemas.microsoft.com/office/drawing/2014/main" id="{A0EFC2C0-48C8-41C8-A56F-D2F8443AC1A8}"/>
              </a:ext>
            </a:extLst>
          </p:cNvPr>
          <p:cNvSpPr/>
          <p:nvPr/>
        </p:nvSpPr>
        <p:spPr>
          <a:xfrm rot="697814">
            <a:off x="1445624" y="2544343"/>
            <a:ext cx="1071155" cy="32782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3" name="CuadroTexto 2">
            <a:extLst>
              <a:ext uri="{FF2B5EF4-FFF2-40B4-BE49-F238E27FC236}">
                <a16:creationId xmlns:a16="http://schemas.microsoft.com/office/drawing/2014/main" id="{6107AA1B-8FCF-413B-834A-DF9EAF759AA7}"/>
              </a:ext>
            </a:extLst>
          </p:cNvPr>
          <p:cNvSpPr txBox="1"/>
          <p:nvPr/>
        </p:nvSpPr>
        <p:spPr>
          <a:xfrm>
            <a:off x="498030" y="2295109"/>
            <a:ext cx="1027612" cy="523220"/>
          </a:xfrm>
          <a:prstGeom prst="rect">
            <a:avLst/>
          </a:prstGeom>
          <a:noFill/>
        </p:spPr>
        <p:txBody>
          <a:bodyPr wrap="square" rtlCol="0">
            <a:spAutoFit/>
          </a:bodyPr>
          <a:lstStyle/>
          <a:p>
            <a:pPr algn="ctr"/>
            <a:r>
              <a:rPr lang="es-EC" sz="1400" dirty="0" err="1">
                <a:latin typeface="Agency FB" panose="020B0503020202020204" pitchFamily="34" charset="0"/>
              </a:rPr>
              <a:t>Vazoe</a:t>
            </a:r>
            <a:r>
              <a:rPr lang="es-EC" sz="1400" dirty="0">
                <a:latin typeface="Agency FB" panose="020B0503020202020204" pitchFamily="34" charset="0"/>
              </a:rPr>
              <a:t> del Clúster</a:t>
            </a:r>
          </a:p>
        </p:txBody>
      </p:sp>
      <p:sp>
        <p:nvSpPr>
          <p:cNvPr id="6" name="Flecha: a la derecha 5">
            <a:extLst>
              <a:ext uri="{FF2B5EF4-FFF2-40B4-BE49-F238E27FC236}">
                <a16:creationId xmlns:a16="http://schemas.microsoft.com/office/drawing/2014/main" id="{D424362E-995C-40D9-A531-E9A194FF93BD}"/>
              </a:ext>
            </a:extLst>
          </p:cNvPr>
          <p:cNvSpPr/>
          <p:nvPr/>
        </p:nvSpPr>
        <p:spPr>
          <a:xfrm rot="1547916">
            <a:off x="1038013" y="4748510"/>
            <a:ext cx="646769" cy="268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7" name="Abrir llave 6">
            <a:extLst>
              <a:ext uri="{FF2B5EF4-FFF2-40B4-BE49-F238E27FC236}">
                <a16:creationId xmlns:a16="http://schemas.microsoft.com/office/drawing/2014/main" id="{6E20D117-1F43-4C29-A6EB-F572ADC15DAA}"/>
              </a:ext>
            </a:extLst>
          </p:cNvPr>
          <p:cNvSpPr/>
          <p:nvPr/>
        </p:nvSpPr>
        <p:spPr>
          <a:xfrm>
            <a:off x="1689463" y="3718560"/>
            <a:ext cx="209006" cy="2612571"/>
          </a:xfrm>
          <a:prstGeom prst="leftBrace">
            <a:avLst/>
          </a:prstGeom>
          <a:ln w="28575" cap="flat" cmpd="sng" algn="ctr">
            <a:solidFill>
              <a:schemeClr val="accent1"/>
            </a:solidFill>
            <a:prstDash val="sys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s-EC"/>
          </a:p>
        </p:txBody>
      </p:sp>
      <p:sp>
        <p:nvSpPr>
          <p:cNvPr id="8" name="CuadroTexto 7">
            <a:extLst>
              <a:ext uri="{FF2B5EF4-FFF2-40B4-BE49-F238E27FC236}">
                <a16:creationId xmlns:a16="http://schemas.microsoft.com/office/drawing/2014/main" id="{F2662B1A-A825-4BEA-8499-6A14CD101366}"/>
              </a:ext>
            </a:extLst>
          </p:cNvPr>
          <p:cNvSpPr txBox="1"/>
          <p:nvPr/>
        </p:nvSpPr>
        <p:spPr>
          <a:xfrm>
            <a:off x="139424" y="3881233"/>
            <a:ext cx="1290179" cy="738664"/>
          </a:xfrm>
          <a:prstGeom prst="rect">
            <a:avLst/>
          </a:prstGeom>
          <a:noFill/>
        </p:spPr>
        <p:txBody>
          <a:bodyPr wrap="square" rtlCol="0">
            <a:spAutoFit/>
          </a:bodyPr>
          <a:lstStyle/>
          <a:p>
            <a:pPr algn="ctr"/>
            <a:r>
              <a:rPr lang="es-EC" sz="1400" dirty="0">
                <a:latin typeface="Agency FB" panose="020B0503020202020204" pitchFamily="34" charset="0"/>
              </a:rPr>
              <a:t>Series Climáticas (Estaciones Cercanas)</a:t>
            </a:r>
          </a:p>
        </p:txBody>
      </p:sp>
    </p:spTree>
    <p:extLst>
      <p:ext uri="{BB962C8B-B14F-4D97-AF65-F5344CB8AC3E}">
        <p14:creationId xmlns:p14="http://schemas.microsoft.com/office/powerpoint/2010/main" val="3913935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6EF2F-6E62-433F-BD30-173B265DC193}"/>
              </a:ext>
            </a:extLst>
          </p:cNvPr>
          <p:cNvSpPr>
            <a:spLocks noGrp="1"/>
          </p:cNvSpPr>
          <p:nvPr>
            <p:ph type="title"/>
          </p:nvPr>
        </p:nvSpPr>
        <p:spPr/>
        <p:txBody>
          <a:bodyPr/>
          <a:lstStyle/>
          <a:p>
            <a:r>
              <a:rPr lang="es-EC" dirty="0"/>
              <a:t>6. Modelar cada clúster</a:t>
            </a:r>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8AF0D4EE-7648-41D6-9971-4545620154FE}"/>
                  </a:ext>
                </a:extLst>
              </p:cNvPr>
              <p:cNvSpPr>
                <a:spLocks noGrp="1"/>
              </p:cNvSpPr>
              <p:nvPr>
                <p:ph idx="1"/>
              </p:nvPr>
            </p:nvSpPr>
            <p:spPr>
              <a:xfrm>
                <a:off x="1141412" y="2249486"/>
                <a:ext cx="9905999" cy="3989995"/>
              </a:xfrm>
            </p:spPr>
            <p:txBody>
              <a:bodyPr>
                <a:normAutofit fontScale="92500" lnSpcReduction="20000"/>
              </a:bodyPr>
              <a:lstStyle/>
              <a:p>
                <a:r>
                  <a:rPr lang="es-EC" dirty="0"/>
                  <a:t>Finalmente formulamos un modelo SARIMAX, mismo que considera la parte estacional de los Flujos (</a:t>
                </a:r>
                <a:r>
                  <a:rPr lang="es-EC" dirty="0" err="1"/>
                  <a:t>Vazoes</a:t>
                </a:r>
                <a:r>
                  <a:rPr lang="es-EC" dirty="0"/>
                  <a:t>) representantes de cada Clúster, y además los relaciona con las series climáticas asociadas a dicho clúster.</a:t>
                </a:r>
              </a:p>
              <a:p>
                <a:r>
                  <a:rPr lang="en-US" dirty="0"/>
                  <a:t>E</a:t>
                </a:r>
                <a:r>
                  <a:rPr lang="es-EC" dirty="0"/>
                  <a:t>l modelo propuesto es </a:t>
                </a:r>
                <a14:m>
                  <m:oMath xmlns:m="http://schemas.openxmlformats.org/officeDocument/2006/math">
                    <m:r>
                      <a:rPr lang="es-EC" i="1" dirty="0" smtClean="0">
                        <a:latin typeface="Cambria Math" panose="02040503050406030204" pitchFamily="18" charset="0"/>
                      </a:rPr>
                      <m:t>𝑆𝐴𝑅𝐼𝑀𝐴𝑋</m:t>
                    </m:r>
                    <m:d>
                      <m:dPr>
                        <m:ctrlPr>
                          <a:rPr lang="es-EC" i="1" dirty="0" smtClean="0">
                            <a:latin typeface="Cambria Math" panose="02040503050406030204" pitchFamily="18" charset="0"/>
                          </a:rPr>
                        </m:ctrlPr>
                      </m:dPr>
                      <m:e>
                        <m:r>
                          <a:rPr lang="es-EC" i="1" dirty="0" err="1" smtClean="0">
                            <a:latin typeface="Cambria Math" panose="02040503050406030204" pitchFamily="18" charset="0"/>
                          </a:rPr>
                          <m:t>𝑝</m:t>
                        </m:r>
                        <m:r>
                          <a:rPr lang="es-EC" i="1" dirty="0" err="1" smtClean="0">
                            <a:latin typeface="Cambria Math" panose="02040503050406030204" pitchFamily="18" charset="0"/>
                          </a:rPr>
                          <m:t>,0,</m:t>
                        </m:r>
                        <m:r>
                          <a:rPr lang="es-EC" i="1" dirty="0" err="1" smtClean="0">
                            <a:latin typeface="Cambria Math" panose="02040503050406030204" pitchFamily="18" charset="0"/>
                          </a:rPr>
                          <m:t>𝑞</m:t>
                        </m:r>
                      </m:e>
                    </m:d>
                    <m:sSub>
                      <m:sSubPr>
                        <m:ctrlPr>
                          <a:rPr lang="es-EC" i="1" dirty="0" smtClean="0">
                            <a:latin typeface="Cambria Math" panose="02040503050406030204" pitchFamily="18" charset="0"/>
                          </a:rPr>
                        </m:ctrlPr>
                      </m:sSubPr>
                      <m:e>
                        <m:d>
                          <m:dPr>
                            <m:ctrlPr>
                              <a:rPr lang="es-EC" i="1" dirty="0" smtClean="0">
                                <a:latin typeface="Cambria Math" panose="02040503050406030204" pitchFamily="18" charset="0"/>
                              </a:rPr>
                            </m:ctrlPr>
                          </m:dPr>
                          <m:e>
                            <m:r>
                              <a:rPr lang="es-EC" i="1" dirty="0" smtClean="0">
                                <a:latin typeface="Cambria Math" panose="02040503050406030204" pitchFamily="18" charset="0"/>
                              </a:rPr>
                              <m:t>𝑃</m:t>
                            </m:r>
                            <m:r>
                              <a:rPr lang="es-EC" i="1" dirty="0" smtClean="0">
                                <a:latin typeface="Cambria Math" panose="02040503050406030204" pitchFamily="18" charset="0"/>
                              </a:rPr>
                              <m:t>,</m:t>
                            </m:r>
                            <m:r>
                              <a:rPr lang="es-EC" i="1" dirty="0" smtClean="0">
                                <a:latin typeface="Cambria Math" panose="02040503050406030204" pitchFamily="18" charset="0"/>
                              </a:rPr>
                              <m:t>𝐷</m:t>
                            </m:r>
                            <m:r>
                              <a:rPr lang="es-EC" i="1" dirty="0" smtClean="0">
                                <a:latin typeface="Cambria Math" panose="02040503050406030204" pitchFamily="18" charset="0"/>
                              </a:rPr>
                              <m:t>,</m:t>
                            </m:r>
                            <m:r>
                              <a:rPr lang="es-EC" i="1" dirty="0" smtClean="0">
                                <a:latin typeface="Cambria Math" panose="02040503050406030204" pitchFamily="18" charset="0"/>
                              </a:rPr>
                              <m:t>𝑄</m:t>
                            </m:r>
                          </m:e>
                        </m:d>
                      </m:e>
                      <m:sub>
                        <m:r>
                          <a:rPr lang="es-EC" b="0" i="1" dirty="0" smtClean="0">
                            <a:latin typeface="Cambria Math" panose="02040503050406030204" pitchFamily="18" charset="0"/>
                          </a:rPr>
                          <m:t>𝑠</m:t>
                        </m:r>
                      </m:sub>
                    </m:sSub>
                  </m:oMath>
                </a14:m>
                <a:endParaRPr lang="es-EC" dirty="0"/>
              </a:p>
              <a:p>
                <a:pPr marL="0" indent="0">
                  <a:buNone/>
                </a:pPr>
                <a14:m>
                  <m:oMathPara xmlns:m="http://schemas.openxmlformats.org/officeDocument/2006/math">
                    <m:oMathParaPr>
                      <m:jc m:val="center"/>
                    </m:oMathParaPr>
                    <m:oMath xmlns:m="http://schemas.openxmlformats.org/officeDocument/2006/math">
                      <m:sSub>
                        <m:sSubPr>
                          <m:ctrlPr>
                            <a:rPr lang="es-EC" b="0" i="1" smtClean="0">
                              <a:latin typeface="Cambria Math" panose="02040503050406030204" pitchFamily="18" charset="0"/>
                              <a:ea typeface="Cambria Math" panose="02040503050406030204" pitchFamily="18" charset="0"/>
                            </a:rPr>
                          </m:ctrlPr>
                        </m:sSubPr>
                        <m:e>
                          <m:r>
                            <a:rPr lang="es-EC" i="1" smtClean="0">
                              <a:latin typeface="Cambria Math" panose="02040503050406030204" pitchFamily="18" charset="0"/>
                              <a:ea typeface="Cambria Math" panose="02040503050406030204" pitchFamily="18" charset="0"/>
                            </a:rPr>
                            <m:t>𝜑</m:t>
                          </m:r>
                        </m:e>
                        <m:sub>
                          <m:r>
                            <a:rPr lang="es-EC" b="0" i="1" smtClean="0">
                              <a:latin typeface="Cambria Math" panose="02040503050406030204" pitchFamily="18" charset="0"/>
                              <a:ea typeface="Cambria Math" panose="02040503050406030204" pitchFamily="18" charset="0"/>
                            </a:rPr>
                            <m:t>𝑝</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s-EC" i="1" smtClean="0">
                              <a:latin typeface="Cambria Math" panose="02040503050406030204" pitchFamily="18" charset="0"/>
                              <a:ea typeface="Cambria Math" panose="02040503050406030204" pitchFamily="18" charset="0"/>
                            </a:rPr>
                            <m:t>Ψ</m:t>
                          </m:r>
                        </m:e>
                        <m:sub>
                          <m:r>
                            <a:rPr lang="es-EC" b="0" i="1" smtClean="0">
                              <a:latin typeface="Cambria Math" panose="02040503050406030204" pitchFamily="18" charset="0"/>
                              <a:ea typeface="Cambria Math" panose="02040503050406030204" pitchFamily="18" charset="0"/>
                            </a:rPr>
                            <m:t>𝑃</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Sup>
                        <m:sSubSupPr>
                          <m:ctrlPr>
                            <a:rPr lang="es-EC" b="0" i="1" smtClean="0">
                              <a:latin typeface="Cambria Math" panose="02040503050406030204" pitchFamily="18" charset="0"/>
                              <a:ea typeface="Cambria Math" panose="02040503050406030204" pitchFamily="18" charset="0"/>
                            </a:rPr>
                          </m:ctrlPr>
                        </m:sSubSupPr>
                        <m:e>
                          <m:r>
                            <m:rPr>
                              <m:sty m:val="p"/>
                            </m:rPr>
                            <a:rPr lang="es-EC" b="0" i="1" smtClean="0">
                              <a:latin typeface="Cambria Math" panose="02040503050406030204" pitchFamily="18" charset="0"/>
                              <a:ea typeface="Cambria Math" panose="02040503050406030204" pitchFamily="18" charset="0"/>
                            </a:rPr>
                            <m:t>∇</m:t>
                          </m:r>
                        </m:e>
                        <m:sub>
                          <m:r>
                            <a:rPr lang="es-EC" b="0" i="1" smtClean="0">
                              <a:latin typeface="Cambria Math" panose="02040503050406030204" pitchFamily="18" charset="0"/>
                              <a:ea typeface="Cambria Math" panose="02040503050406030204" pitchFamily="18" charset="0"/>
                            </a:rPr>
                            <m:t>𝑠</m:t>
                          </m:r>
                        </m:sub>
                        <m:sup>
                          <m:r>
                            <a:rPr lang="es-EC" b="0" i="1" smtClean="0">
                              <a:latin typeface="Cambria Math" panose="02040503050406030204" pitchFamily="18" charset="0"/>
                              <a:ea typeface="Cambria Math" panose="02040503050406030204" pitchFamily="18" charset="0"/>
                            </a:rPr>
                            <m:t>𝐷</m:t>
                          </m:r>
                        </m:sup>
                      </m:sSubSup>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𝑉</m:t>
                          </m:r>
                        </m:e>
                        <m:sub>
                          <m:r>
                            <a:rPr lang="es-EC" b="0" i="1" smtClean="0">
                              <a:latin typeface="Cambria Math" panose="02040503050406030204" pitchFamily="18" charset="0"/>
                              <a:ea typeface="Cambria Math" panose="02040503050406030204" pitchFamily="18" charset="0"/>
                            </a:rPr>
                            <m:t>𝑡</m:t>
                          </m:r>
                        </m:sub>
                      </m:sSub>
                      <m:r>
                        <a:rPr lang="es-EC" b="0" i="1" smtClean="0">
                          <a:latin typeface="Cambria Math" panose="02040503050406030204" pitchFamily="18" charset="0"/>
                          <a:ea typeface="Cambria Math" panose="02040503050406030204" pitchFamily="18" charset="0"/>
                        </a:rPr>
                        <m:t>=</m:t>
                      </m:r>
                      <m:nary>
                        <m:naryPr>
                          <m:chr m:val="∑"/>
                          <m:ctrlPr>
                            <a:rPr lang="es-EC" b="0" i="1" smtClean="0">
                              <a:latin typeface="Cambria Math" panose="02040503050406030204" pitchFamily="18" charset="0"/>
                              <a:ea typeface="Cambria Math" panose="02040503050406030204" pitchFamily="18" charset="0"/>
                            </a:rPr>
                          </m:ctrlPr>
                        </m:naryPr>
                        <m:sub>
                          <m:r>
                            <m:rPr>
                              <m:brk m:alnAt="23"/>
                            </m:rPr>
                            <a:rPr lang="es-EC" b="0" i="1" smtClean="0">
                              <a:latin typeface="Cambria Math" panose="02040503050406030204" pitchFamily="18" charset="0"/>
                              <a:ea typeface="Cambria Math" panose="02040503050406030204" pitchFamily="18" charset="0"/>
                            </a:rPr>
                            <m:t>𝑘</m:t>
                          </m:r>
                          <m:r>
                            <a:rPr lang="es-EC" b="0" i="1" smtClean="0">
                              <a:latin typeface="Cambria Math" panose="02040503050406030204" pitchFamily="18" charset="0"/>
                              <a:ea typeface="Cambria Math" panose="02040503050406030204" pitchFamily="18" charset="0"/>
                            </a:rPr>
                            <m:t>=1</m:t>
                          </m:r>
                        </m:sub>
                        <m:sup>
                          <m:r>
                            <a:rPr lang="es-EC" b="0" i="1" smtClean="0">
                              <a:latin typeface="Cambria Math" panose="02040503050406030204" pitchFamily="18" charset="0"/>
                              <a:ea typeface="Cambria Math" panose="02040503050406030204" pitchFamily="18" charset="0"/>
                            </a:rPr>
                            <m:t>𝑤</m:t>
                          </m:r>
                        </m:sup>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𝛽</m:t>
                              </m:r>
                            </m:e>
                            <m:sub>
                              <m:r>
                                <a:rPr lang="es-EC" i="1">
                                  <a:latin typeface="Cambria Math" panose="02040503050406030204" pitchFamily="18" charset="0"/>
                                  <a:ea typeface="Cambria Math" panose="02040503050406030204" pitchFamily="18" charset="0"/>
                                </a:rPr>
                                <m:t>𝑘</m:t>
                              </m:r>
                            </m:sub>
                          </m:sSub>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𝐶</m:t>
                              </m:r>
                            </m:e>
                            <m:sub>
                              <m:r>
                                <a:rPr lang="es-EC" b="0" i="1" smtClean="0">
                                  <a:latin typeface="Cambria Math" panose="02040503050406030204" pitchFamily="18" charset="0"/>
                                  <a:ea typeface="Cambria Math" panose="02040503050406030204" pitchFamily="18" charset="0"/>
                                </a:rPr>
                                <m:t>𝑘𝑡</m:t>
                              </m:r>
                            </m:sub>
                          </m:sSub>
                        </m:e>
                      </m:nary>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𝜙</m:t>
                          </m:r>
                        </m:e>
                        <m:sub>
                          <m:r>
                            <a:rPr lang="es-EC" b="0" i="1" smtClean="0">
                              <a:latin typeface="Cambria Math" panose="02040503050406030204" pitchFamily="18" charset="0"/>
                              <a:ea typeface="Cambria Math" panose="02040503050406030204" pitchFamily="18" charset="0"/>
                            </a:rPr>
                            <m:t>𝑞</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Φ</m:t>
                          </m:r>
                        </m:e>
                        <m:sub>
                          <m:r>
                            <a:rPr lang="es-EC" b="0" i="1" smtClean="0">
                              <a:latin typeface="Cambria Math" panose="02040503050406030204" pitchFamily="18" charset="0"/>
                              <a:ea typeface="Cambria Math" panose="02040503050406030204" pitchFamily="18" charset="0"/>
                            </a:rPr>
                            <m:t>𝑄</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𝑒</m:t>
                          </m:r>
                        </m:e>
                        <m:sub>
                          <m:r>
                            <a:rPr lang="es-EC" b="0" i="1" smtClean="0">
                              <a:latin typeface="Cambria Math" panose="02040503050406030204" pitchFamily="18" charset="0"/>
                              <a:ea typeface="Cambria Math" panose="02040503050406030204" pitchFamily="18" charset="0"/>
                            </a:rPr>
                            <m:t>𝑡</m:t>
                          </m:r>
                        </m:sub>
                      </m:sSub>
                    </m:oMath>
                  </m:oMathPara>
                </a14:m>
                <a:endParaRPr lang="es-EC" dirty="0"/>
              </a:p>
              <a:p>
                <a:pPr marL="0" indent="0">
                  <a:buNone/>
                </a:pPr>
                <a14:m>
                  <m:oMath xmlns:m="http://schemas.openxmlformats.org/officeDocument/2006/math">
                    <m:sSub>
                      <m:sSubPr>
                        <m:ctrlPr>
                          <a:rPr lang="es-EC" i="1" dirty="0" smtClean="0">
                            <a:latin typeface="Cambria Math" panose="02040503050406030204" pitchFamily="18" charset="0"/>
                          </a:rPr>
                        </m:ctrlPr>
                      </m:sSubPr>
                      <m:e>
                        <m:r>
                          <a:rPr lang="es-EC" i="1" dirty="0" smtClean="0">
                            <a:latin typeface="Cambria Math" panose="02040503050406030204" pitchFamily="18" charset="0"/>
                          </a:rPr>
                          <m:t>𝑉</m:t>
                        </m:r>
                      </m:e>
                      <m:sub>
                        <m:r>
                          <a:rPr lang="es-EC" i="1" dirty="0" smtClean="0">
                            <a:latin typeface="Cambria Math" panose="02040503050406030204" pitchFamily="18" charset="0"/>
                          </a:rPr>
                          <m:t>𝑡</m:t>
                        </m:r>
                      </m:sub>
                    </m:sSub>
                  </m:oMath>
                </a14:m>
                <a:r>
                  <a:rPr lang="es-EC" dirty="0"/>
                  <a:t> : Flujo en el tiempo t</a:t>
                </a:r>
              </a:p>
              <a:p>
                <a:pPr marL="0" indent="0">
                  <a:buNone/>
                </a:pPr>
                <a14:m>
                  <m:oMath xmlns:m="http://schemas.openxmlformats.org/officeDocument/2006/math">
                    <m:sSub>
                      <m:sSubPr>
                        <m:ctrlPr>
                          <a:rPr lang="es-EC" i="1" dirty="0" smtClean="0">
                            <a:latin typeface="Cambria Math" panose="02040503050406030204" pitchFamily="18" charset="0"/>
                          </a:rPr>
                        </m:ctrlPr>
                      </m:sSubPr>
                      <m:e>
                        <m:r>
                          <a:rPr lang="es-EC" i="1" dirty="0" smtClean="0">
                            <a:latin typeface="Cambria Math" panose="02040503050406030204" pitchFamily="18" charset="0"/>
                          </a:rPr>
                          <m:t>𝐶</m:t>
                        </m:r>
                      </m:e>
                      <m:sub>
                        <m:r>
                          <a:rPr lang="es-EC" i="1" dirty="0" smtClean="0">
                            <a:latin typeface="Cambria Math" panose="02040503050406030204" pitchFamily="18" charset="0"/>
                          </a:rPr>
                          <m:t>𝑘𝑡</m:t>
                        </m:r>
                      </m:sub>
                    </m:sSub>
                    <m:r>
                      <a:rPr lang="es-EC" i="1" dirty="0" smtClean="0">
                        <a:latin typeface="Cambria Math" panose="02040503050406030204" pitchFamily="18" charset="0"/>
                      </a:rPr>
                      <m:t> </m:t>
                    </m:r>
                  </m:oMath>
                </a14:m>
                <a:r>
                  <a:rPr lang="es-EC" dirty="0"/>
                  <a:t>: Clima de la estación k en el tiempo t</a:t>
                </a:r>
              </a:p>
              <a:p>
                <a:pPr marL="0" indent="0">
                  <a:buNone/>
                </a:pPr>
                <a14:m>
                  <m:oMathPara xmlns:m="http://schemas.openxmlformats.org/officeDocument/2006/math">
                    <m:oMathParaPr>
                      <m:jc m:val="center"/>
                    </m:oMathParaPr>
                    <m:oMath xmlns:m="http://schemas.openxmlformats.org/officeDocument/2006/math">
                      <m:r>
                        <a:rPr lang="es-EC" i="1" dirty="0" smtClean="0">
                          <a:latin typeface="Cambria Math" panose="02040503050406030204" pitchFamily="18" charset="0"/>
                        </a:rPr>
                        <m:t>𝑝</m:t>
                      </m:r>
                      <m:r>
                        <a:rPr lang="es-EC" i="1" dirty="0" smtClean="0">
                          <a:latin typeface="Cambria Math" panose="02040503050406030204" pitchFamily="18" charset="0"/>
                        </a:rPr>
                        <m:t>=2, </m:t>
                      </m:r>
                      <m:r>
                        <a:rPr lang="es-EC" i="1" dirty="0" smtClean="0">
                          <a:latin typeface="Cambria Math" panose="02040503050406030204" pitchFamily="18" charset="0"/>
                        </a:rPr>
                        <m:t>𝑞</m:t>
                      </m:r>
                      <m:r>
                        <a:rPr lang="es-EC" i="1" dirty="0" smtClean="0">
                          <a:latin typeface="Cambria Math" panose="02040503050406030204" pitchFamily="18" charset="0"/>
                        </a:rPr>
                        <m:t>=2, </m:t>
                      </m:r>
                      <m:r>
                        <a:rPr lang="es-EC" i="1" dirty="0" smtClean="0">
                          <a:latin typeface="Cambria Math" panose="02040503050406030204" pitchFamily="18" charset="0"/>
                        </a:rPr>
                        <m:t>𝑠</m:t>
                      </m:r>
                      <m:r>
                        <a:rPr lang="es-EC" i="1" dirty="0" smtClean="0">
                          <a:latin typeface="Cambria Math" panose="02040503050406030204" pitchFamily="18" charset="0"/>
                        </a:rPr>
                        <m:t>=12, </m:t>
                      </m:r>
                      <m:r>
                        <a:rPr lang="es-EC" i="1" dirty="0" smtClean="0">
                          <a:latin typeface="Cambria Math" panose="02040503050406030204" pitchFamily="18" charset="0"/>
                        </a:rPr>
                        <m:t>𝐷</m:t>
                      </m:r>
                      <m:r>
                        <a:rPr lang="es-EC" i="1" dirty="0" smtClean="0">
                          <a:latin typeface="Cambria Math" panose="02040503050406030204" pitchFamily="18" charset="0"/>
                        </a:rPr>
                        <m:t>=1,</m:t>
                      </m:r>
                      <m:r>
                        <a:rPr lang="es-EC" i="1" dirty="0" smtClean="0">
                          <a:latin typeface="Cambria Math" panose="02040503050406030204" pitchFamily="18" charset="0"/>
                        </a:rPr>
                        <m:t>𝑃</m:t>
                      </m:r>
                      <m:r>
                        <a:rPr lang="es-EC" i="1" dirty="0" smtClean="0">
                          <a:latin typeface="Cambria Math" panose="02040503050406030204" pitchFamily="18" charset="0"/>
                        </a:rPr>
                        <m:t>=0,</m:t>
                      </m:r>
                      <m:r>
                        <a:rPr lang="es-EC" i="1" dirty="0" smtClean="0">
                          <a:latin typeface="Cambria Math" panose="02040503050406030204" pitchFamily="18" charset="0"/>
                        </a:rPr>
                        <m:t>𝑄</m:t>
                      </m:r>
                      <m:r>
                        <a:rPr lang="es-EC" i="1" dirty="0" smtClean="0">
                          <a:latin typeface="Cambria Math" panose="02040503050406030204" pitchFamily="18" charset="0"/>
                        </a:rPr>
                        <m:t>=0</m:t>
                      </m:r>
                    </m:oMath>
                  </m:oMathPara>
                </a14:m>
                <a:endParaRPr lang="es-EC" dirty="0"/>
              </a:p>
            </p:txBody>
          </p:sp>
        </mc:Choice>
        <mc:Fallback>
          <p:sp>
            <p:nvSpPr>
              <p:cNvPr id="3" name="Marcador de contenido 2">
                <a:extLst>
                  <a:ext uri="{FF2B5EF4-FFF2-40B4-BE49-F238E27FC236}">
                    <a16:creationId xmlns:a16="http://schemas.microsoft.com/office/drawing/2014/main" id="{8AF0D4EE-7648-41D6-9971-4545620154FE}"/>
                  </a:ext>
                </a:extLst>
              </p:cNvPr>
              <p:cNvSpPr>
                <a:spLocks noGrp="1" noRot="1" noChangeAspect="1" noMove="1" noResize="1" noEditPoints="1" noAdjustHandles="1" noChangeArrowheads="1" noChangeShapeType="1" noTextEdit="1"/>
              </p:cNvSpPr>
              <p:nvPr>
                <p:ph idx="1"/>
              </p:nvPr>
            </p:nvSpPr>
            <p:spPr>
              <a:xfrm>
                <a:off x="1141412" y="2249486"/>
                <a:ext cx="9905999" cy="3989995"/>
              </a:xfrm>
              <a:blipFill>
                <a:blip r:embed="rId2"/>
                <a:stretch>
                  <a:fillRect l="-1046" t="-2748"/>
                </a:stretch>
              </a:blipFill>
            </p:spPr>
            <p:txBody>
              <a:bodyPr/>
              <a:lstStyle/>
              <a:p>
                <a:r>
                  <a:rPr lang="es-EC">
                    <a:noFill/>
                  </a:rPr>
                  <a:t> </a:t>
                </a:r>
              </a:p>
            </p:txBody>
          </p:sp>
        </mc:Fallback>
      </mc:AlternateContent>
    </p:spTree>
    <p:extLst>
      <p:ext uri="{BB962C8B-B14F-4D97-AF65-F5344CB8AC3E}">
        <p14:creationId xmlns:p14="http://schemas.microsoft.com/office/powerpoint/2010/main" val="1211014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17BA6-DEC4-44D0-B274-07E6EE059703}"/>
              </a:ext>
            </a:extLst>
          </p:cNvPr>
          <p:cNvSpPr>
            <a:spLocks noGrp="1"/>
          </p:cNvSpPr>
          <p:nvPr>
            <p:ph type="title"/>
          </p:nvPr>
        </p:nvSpPr>
        <p:spPr/>
        <p:txBody>
          <a:bodyPr/>
          <a:lstStyle/>
          <a:p>
            <a:r>
              <a:rPr lang="es-EC" dirty="0"/>
              <a:t>Primeros Resultados</a:t>
            </a:r>
          </a:p>
        </p:txBody>
      </p:sp>
      <p:sp>
        <p:nvSpPr>
          <p:cNvPr id="5" name="Rectángulo 4">
            <a:extLst>
              <a:ext uri="{FF2B5EF4-FFF2-40B4-BE49-F238E27FC236}">
                <a16:creationId xmlns:a16="http://schemas.microsoft.com/office/drawing/2014/main" id="{E8EA4EFE-4224-45EA-9ED8-0B9A81F0ABD1}"/>
              </a:ext>
            </a:extLst>
          </p:cNvPr>
          <p:cNvSpPr/>
          <p:nvPr/>
        </p:nvSpPr>
        <p:spPr>
          <a:xfrm>
            <a:off x="2076758" y="1817143"/>
            <a:ext cx="7822573" cy="40335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EC"/>
          </a:p>
        </p:txBody>
      </p:sp>
      <p:pic>
        <p:nvPicPr>
          <p:cNvPr id="4" name="Marcador de contenido 3">
            <a:extLst>
              <a:ext uri="{FF2B5EF4-FFF2-40B4-BE49-F238E27FC236}">
                <a16:creationId xmlns:a16="http://schemas.microsoft.com/office/drawing/2014/main" id="{7FD4C2EB-C92E-467A-9226-B341F8B50560}"/>
              </a:ext>
            </a:extLst>
          </p:cNvPr>
          <p:cNvPicPr>
            <a:picLocks noGrp="1" noChangeAspect="1"/>
          </p:cNvPicPr>
          <p:nvPr>
            <p:ph idx="1"/>
          </p:nvPr>
        </p:nvPicPr>
        <p:blipFill>
          <a:blip r:embed="rId2"/>
          <a:stretch>
            <a:fillRect/>
          </a:stretch>
        </p:blipFill>
        <p:spPr>
          <a:xfrm>
            <a:off x="2058989" y="1762706"/>
            <a:ext cx="8056253" cy="4422339"/>
          </a:xfrm>
          <a:prstGeom prst="rect">
            <a:avLst/>
          </a:prstGeom>
        </p:spPr>
      </p:pic>
    </p:spTree>
    <p:extLst>
      <p:ext uri="{BB962C8B-B14F-4D97-AF65-F5344CB8AC3E}">
        <p14:creationId xmlns:p14="http://schemas.microsoft.com/office/powerpoint/2010/main" val="3961087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90FB5A-2FAA-4846-B80E-F4A5F281C004}"/>
              </a:ext>
            </a:extLst>
          </p:cNvPr>
          <p:cNvSpPr>
            <a:spLocks noGrp="1"/>
          </p:cNvSpPr>
          <p:nvPr>
            <p:ph type="title"/>
          </p:nvPr>
        </p:nvSpPr>
        <p:spPr>
          <a:xfrm>
            <a:off x="1143001" y="350398"/>
            <a:ext cx="9905998" cy="1478570"/>
          </a:xfrm>
        </p:spPr>
        <p:txBody>
          <a:bodyPr/>
          <a:lstStyle/>
          <a:p>
            <a:r>
              <a:rPr lang="es-EC" dirty="0"/>
              <a:t>Primeros Resultados</a:t>
            </a:r>
          </a:p>
        </p:txBody>
      </p:sp>
      <p:pic>
        <p:nvPicPr>
          <p:cNvPr id="5" name="Marcador de contenido 4">
            <a:extLst>
              <a:ext uri="{FF2B5EF4-FFF2-40B4-BE49-F238E27FC236}">
                <a16:creationId xmlns:a16="http://schemas.microsoft.com/office/drawing/2014/main" id="{48AA4C12-9F67-432B-AEA4-9F6DF69AB6A9}"/>
              </a:ext>
            </a:extLst>
          </p:cNvPr>
          <p:cNvPicPr>
            <a:picLocks noGrp="1" noChangeAspect="1"/>
          </p:cNvPicPr>
          <p:nvPr>
            <p:ph idx="1"/>
          </p:nvPr>
        </p:nvPicPr>
        <p:blipFill>
          <a:blip r:embed="rId2"/>
          <a:stretch>
            <a:fillRect/>
          </a:stretch>
        </p:blipFill>
        <p:spPr>
          <a:xfrm>
            <a:off x="2132301" y="1507808"/>
            <a:ext cx="8352819" cy="4837234"/>
          </a:xfrm>
        </p:spPr>
      </p:pic>
    </p:spTree>
    <p:extLst>
      <p:ext uri="{BB962C8B-B14F-4D97-AF65-F5344CB8AC3E}">
        <p14:creationId xmlns:p14="http://schemas.microsoft.com/office/powerpoint/2010/main" val="1113687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6EF2F-6E62-433F-BD30-173B265DC193}"/>
              </a:ext>
            </a:extLst>
          </p:cNvPr>
          <p:cNvSpPr>
            <a:spLocks noGrp="1"/>
          </p:cNvSpPr>
          <p:nvPr>
            <p:ph type="title"/>
          </p:nvPr>
        </p:nvSpPr>
        <p:spPr/>
        <p:txBody>
          <a:bodyPr/>
          <a:lstStyle/>
          <a:p>
            <a:r>
              <a:rPr lang="es-EC" dirty="0"/>
              <a:t>6.2 Modificaciones Modelo</a:t>
            </a:r>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8AF0D4EE-7648-41D6-9971-4545620154FE}"/>
                  </a:ext>
                </a:extLst>
              </p:cNvPr>
              <p:cNvSpPr>
                <a:spLocks noGrp="1"/>
              </p:cNvSpPr>
              <p:nvPr>
                <p:ph idx="1"/>
              </p:nvPr>
            </p:nvSpPr>
            <p:spPr>
              <a:xfrm>
                <a:off x="1141412" y="2249486"/>
                <a:ext cx="9905999" cy="3989995"/>
              </a:xfrm>
            </p:spPr>
            <p:txBody>
              <a:bodyPr>
                <a:normAutofit/>
              </a:bodyPr>
              <a:lstStyle/>
              <a:p>
                <a:r>
                  <a:rPr lang="en-US" dirty="0"/>
                  <a:t>Una </a:t>
                </a:r>
                <a:r>
                  <a:rPr lang="en-US" dirty="0" err="1"/>
                  <a:t>modificación</a:t>
                </a:r>
                <a:r>
                  <a:rPr lang="en-US" dirty="0"/>
                  <a:t> del </a:t>
                </a:r>
                <a:r>
                  <a:rPr lang="es-EC" dirty="0"/>
                  <a:t>modelo propuesto es usar un </a:t>
                </a:r>
                <a14:m>
                  <m:oMath xmlns:m="http://schemas.openxmlformats.org/officeDocument/2006/math">
                    <m:r>
                      <a:rPr lang="es-EC" i="1" dirty="0" smtClean="0">
                        <a:latin typeface="Cambria Math" panose="02040503050406030204" pitchFamily="18" charset="0"/>
                      </a:rPr>
                      <m:t>𝑆𝐴𝑅𝐼𝑀𝐴𝑋</m:t>
                    </m:r>
                    <m:d>
                      <m:dPr>
                        <m:ctrlPr>
                          <a:rPr lang="es-EC" i="1" dirty="0" smtClean="0">
                            <a:latin typeface="Cambria Math" panose="02040503050406030204" pitchFamily="18" charset="0"/>
                          </a:rPr>
                        </m:ctrlPr>
                      </m:dPr>
                      <m:e>
                        <m:r>
                          <a:rPr lang="es-EC" i="1" dirty="0" err="1" smtClean="0">
                            <a:latin typeface="Cambria Math" panose="02040503050406030204" pitchFamily="18" charset="0"/>
                          </a:rPr>
                          <m:t>𝑝</m:t>
                        </m:r>
                        <m:r>
                          <a:rPr lang="es-EC" i="1" dirty="0" err="1" smtClean="0">
                            <a:latin typeface="Cambria Math" panose="02040503050406030204" pitchFamily="18" charset="0"/>
                          </a:rPr>
                          <m:t>,0,</m:t>
                        </m:r>
                        <m:r>
                          <a:rPr lang="es-EC" i="1" dirty="0" err="1" smtClean="0">
                            <a:latin typeface="Cambria Math" panose="02040503050406030204" pitchFamily="18" charset="0"/>
                          </a:rPr>
                          <m:t>𝑞</m:t>
                        </m:r>
                      </m:e>
                    </m:d>
                    <m:sSub>
                      <m:sSubPr>
                        <m:ctrlPr>
                          <a:rPr lang="es-EC" i="1" dirty="0" smtClean="0">
                            <a:latin typeface="Cambria Math" panose="02040503050406030204" pitchFamily="18" charset="0"/>
                          </a:rPr>
                        </m:ctrlPr>
                      </m:sSubPr>
                      <m:e>
                        <m:d>
                          <m:dPr>
                            <m:ctrlPr>
                              <a:rPr lang="es-EC" i="1" dirty="0" smtClean="0">
                                <a:latin typeface="Cambria Math" panose="02040503050406030204" pitchFamily="18" charset="0"/>
                              </a:rPr>
                            </m:ctrlPr>
                          </m:dPr>
                          <m:e>
                            <m:r>
                              <a:rPr lang="es-EC" i="1" dirty="0" smtClean="0">
                                <a:latin typeface="Cambria Math" panose="02040503050406030204" pitchFamily="18" charset="0"/>
                              </a:rPr>
                              <m:t>𝑃</m:t>
                            </m:r>
                            <m:r>
                              <a:rPr lang="es-EC" i="1" dirty="0" smtClean="0">
                                <a:latin typeface="Cambria Math" panose="02040503050406030204" pitchFamily="18" charset="0"/>
                              </a:rPr>
                              <m:t>,</m:t>
                            </m:r>
                            <m:r>
                              <a:rPr lang="es-EC" i="1" dirty="0" smtClean="0">
                                <a:latin typeface="Cambria Math" panose="02040503050406030204" pitchFamily="18" charset="0"/>
                              </a:rPr>
                              <m:t>𝐷</m:t>
                            </m:r>
                            <m:r>
                              <a:rPr lang="es-EC" i="1" dirty="0" smtClean="0">
                                <a:latin typeface="Cambria Math" panose="02040503050406030204" pitchFamily="18" charset="0"/>
                              </a:rPr>
                              <m:t>,</m:t>
                            </m:r>
                            <m:r>
                              <a:rPr lang="es-EC" i="1" dirty="0" smtClean="0">
                                <a:latin typeface="Cambria Math" panose="02040503050406030204" pitchFamily="18" charset="0"/>
                              </a:rPr>
                              <m:t>𝑄</m:t>
                            </m:r>
                          </m:e>
                        </m:d>
                      </m:e>
                      <m:sub>
                        <m:r>
                          <a:rPr lang="es-EC" b="0" i="1" dirty="0" smtClean="0">
                            <a:latin typeface="Cambria Math" panose="02040503050406030204" pitchFamily="18" charset="0"/>
                          </a:rPr>
                          <m:t>𝑠</m:t>
                        </m:r>
                      </m:sub>
                    </m:sSub>
                  </m:oMath>
                </a14:m>
                <a:r>
                  <a:rPr lang="es-EC" dirty="0"/>
                  <a:t>, pero modelando está vez los Logaritmos tanto de </a:t>
                </a:r>
                <a:r>
                  <a:rPr lang="es-EC" dirty="0" err="1"/>
                  <a:t>Vazoes</a:t>
                </a:r>
                <a:r>
                  <a:rPr lang="es-EC" dirty="0"/>
                  <a:t> como de  las Series Climáticas.</a:t>
                </a:r>
              </a:p>
              <a:p>
                <a:pPr marL="0" indent="0">
                  <a:buNone/>
                </a:pPr>
                <a14:m>
                  <m:oMathPara xmlns:m="http://schemas.openxmlformats.org/officeDocument/2006/math">
                    <m:oMathParaPr>
                      <m:jc m:val="center"/>
                    </m:oMathParaPr>
                    <m:oMath xmlns:m="http://schemas.openxmlformats.org/officeDocument/2006/math">
                      <m:sSub>
                        <m:sSubPr>
                          <m:ctrlPr>
                            <a:rPr lang="es-EC" b="0" i="1" smtClean="0">
                              <a:latin typeface="Cambria Math" panose="02040503050406030204" pitchFamily="18" charset="0"/>
                              <a:ea typeface="Cambria Math" panose="02040503050406030204" pitchFamily="18" charset="0"/>
                            </a:rPr>
                          </m:ctrlPr>
                        </m:sSubPr>
                        <m:e>
                          <m:r>
                            <a:rPr lang="es-EC" i="1" smtClean="0">
                              <a:latin typeface="Cambria Math" panose="02040503050406030204" pitchFamily="18" charset="0"/>
                              <a:ea typeface="Cambria Math" panose="02040503050406030204" pitchFamily="18" charset="0"/>
                            </a:rPr>
                            <m:t>𝜑</m:t>
                          </m:r>
                        </m:e>
                        <m:sub>
                          <m:r>
                            <a:rPr lang="es-EC" b="0" i="1" smtClean="0">
                              <a:latin typeface="Cambria Math" panose="02040503050406030204" pitchFamily="18" charset="0"/>
                              <a:ea typeface="Cambria Math" panose="02040503050406030204" pitchFamily="18" charset="0"/>
                            </a:rPr>
                            <m:t>𝑝</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s-EC" i="1" smtClean="0">
                              <a:latin typeface="Cambria Math" panose="02040503050406030204" pitchFamily="18" charset="0"/>
                              <a:ea typeface="Cambria Math" panose="02040503050406030204" pitchFamily="18" charset="0"/>
                            </a:rPr>
                            <m:t>Ψ</m:t>
                          </m:r>
                        </m:e>
                        <m:sub>
                          <m:r>
                            <a:rPr lang="es-EC" b="0" i="1" smtClean="0">
                              <a:latin typeface="Cambria Math" panose="02040503050406030204" pitchFamily="18" charset="0"/>
                              <a:ea typeface="Cambria Math" panose="02040503050406030204" pitchFamily="18" charset="0"/>
                            </a:rPr>
                            <m:t>𝑃</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Sup>
                        <m:sSubSupPr>
                          <m:ctrlPr>
                            <a:rPr lang="es-EC" b="0" i="1" smtClean="0">
                              <a:latin typeface="Cambria Math" panose="02040503050406030204" pitchFamily="18" charset="0"/>
                              <a:ea typeface="Cambria Math" panose="02040503050406030204" pitchFamily="18" charset="0"/>
                            </a:rPr>
                          </m:ctrlPr>
                        </m:sSubSupPr>
                        <m:e>
                          <m:r>
                            <m:rPr>
                              <m:sty m:val="p"/>
                            </m:rPr>
                            <a:rPr lang="es-EC" b="0" i="1" smtClean="0">
                              <a:latin typeface="Cambria Math" panose="02040503050406030204" pitchFamily="18" charset="0"/>
                              <a:ea typeface="Cambria Math" panose="02040503050406030204" pitchFamily="18" charset="0"/>
                            </a:rPr>
                            <m:t>∇</m:t>
                          </m:r>
                        </m:e>
                        <m:sub>
                          <m:r>
                            <a:rPr lang="es-EC" b="0" i="1" smtClean="0">
                              <a:latin typeface="Cambria Math" panose="02040503050406030204" pitchFamily="18" charset="0"/>
                              <a:ea typeface="Cambria Math" panose="02040503050406030204" pitchFamily="18" charset="0"/>
                            </a:rPr>
                            <m:t>𝑠</m:t>
                          </m:r>
                        </m:sub>
                        <m:sup>
                          <m:r>
                            <a:rPr lang="es-EC" b="0" i="1" smtClean="0">
                              <a:latin typeface="Cambria Math" panose="02040503050406030204" pitchFamily="18" charset="0"/>
                              <a:ea typeface="Cambria Math" panose="02040503050406030204" pitchFamily="18" charset="0"/>
                            </a:rPr>
                            <m:t>𝐷</m:t>
                          </m:r>
                        </m:sup>
                      </m:sSubSup>
                      <m:func>
                        <m:funcPr>
                          <m:ctrlPr>
                            <a:rPr lang="es-EC" b="0" i="1" smtClean="0">
                              <a:latin typeface="Cambria Math" panose="02040503050406030204" pitchFamily="18" charset="0"/>
                              <a:ea typeface="Cambria Math" panose="02040503050406030204" pitchFamily="18" charset="0"/>
                            </a:rPr>
                          </m:ctrlPr>
                        </m:funcPr>
                        <m:fName>
                          <m:r>
                            <m:rPr>
                              <m:sty m:val="p"/>
                            </m:rPr>
                            <a:rPr lang="es-EC" b="0" i="0" smtClean="0">
                              <a:latin typeface="Cambria Math" panose="02040503050406030204" pitchFamily="18" charset="0"/>
                              <a:ea typeface="Cambria Math" panose="02040503050406030204" pitchFamily="18" charset="0"/>
                            </a:rPr>
                            <m:t>log</m:t>
                          </m:r>
                        </m:fName>
                        <m:e>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𝑉</m:t>
                              </m:r>
                            </m:e>
                            <m:sub>
                              <m:r>
                                <a:rPr lang="es-EC" b="0" i="1" smtClean="0">
                                  <a:latin typeface="Cambria Math" panose="02040503050406030204" pitchFamily="18" charset="0"/>
                                  <a:ea typeface="Cambria Math" panose="02040503050406030204" pitchFamily="18" charset="0"/>
                                </a:rPr>
                                <m:t>𝑡</m:t>
                              </m:r>
                            </m:sub>
                          </m:sSub>
                          <m:r>
                            <a:rPr lang="es-EC" b="0" i="1" smtClean="0">
                              <a:latin typeface="Cambria Math" panose="02040503050406030204" pitchFamily="18" charset="0"/>
                              <a:ea typeface="Cambria Math" panose="02040503050406030204" pitchFamily="18" charset="0"/>
                            </a:rPr>
                            <m:t>)</m:t>
                          </m:r>
                        </m:e>
                      </m:func>
                      <m:r>
                        <a:rPr lang="es-EC" b="0" i="1" smtClean="0">
                          <a:latin typeface="Cambria Math" panose="02040503050406030204" pitchFamily="18" charset="0"/>
                          <a:ea typeface="Cambria Math" panose="02040503050406030204" pitchFamily="18" charset="0"/>
                        </a:rPr>
                        <m:t>=</m:t>
                      </m:r>
                      <m:nary>
                        <m:naryPr>
                          <m:chr m:val="∑"/>
                          <m:ctrlPr>
                            <a:rPr lang="es-EC" b="0" i="1" smtClean="0">
                              <a:latin typeface="Cambria Math" panose="02040503050406030204" pitchFamily="18" charset="0"/>
                              <a:ea typeface="Cambria Math" panose="02040503050406030204" pitchFamily="18" charset="0"/>
                            </a:rPr>
                          </m:ctrlPr>
                        </m:naryPr>
                        <m:sub>
                          <m:r>
                            <m:rPr>
                              <m:brk m:alnAt="23"/>
                            </m:rPr>
                            <a:rPr lang="es-EC" b="0" i="1" smtClean="0">
                              <a:latin typeface="Cambria Math" panose="02040503050406030204" pitchFamily="18" charset="0"/>
                              <a:ea typeface="Cambria Math" panose="02040503050406030204" pitchFamily="18" charset="0"/>
                            </a:rPr>
                            <m:t>𝑘</m:t>
                          </m:r>
                          <m:r>
                            <a:rPr lang="es-EC" b="0" i="1" smtClean="0">
                              <a:latin typeface="Cambria Math" panose="02040503050406030204" pitchFamily="18" charset="0"/>
                              <a:ea typeface="Cambria Math" panose="02040503050406030204" pitchFamily="18" charset="0"/>
                            </a:rPr>
                            <m:t>=1</m:t>
                          </m:r>
                        </m:sub>
                        <m:sup>
                          <m:r>
                            <a:rPr lang="es-EC" b="0" i="1" smtClean="0">
                              <a:latin typeface="Cambria Math" panose="02040503050406030204" pitchFamily="18" charset="0"/>
                              <a:ea typeface="Cambria Math" panose="02040503050406030204" pitchFamily="18" charset="0"/>
                            </a:rPr>
                            <m:t>𝑤</m:t>
                          </m:r>
                        </m:sup>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𝛽</m:t>
                              </m:r>
                            </m:e>
                            <m:sub>
                              <m:r>
                                <a:rPr lang="es-EC" i="1">
                                  <a:latin typeface="Cambria Math" panose="02040503050406030204" pitchFamily="18" charset="0"/>
                                  <a:ea typeface="Cambria Math" panose="02040503050406030204" pitchFamily="18" charset="0"/>
                                </a:rPr>
                                <m:t>𝑘</m:t>
                              </m:r>
                            </m:sub>
                          </m:sSub>
                          <m:func>
                            <m:funcPr>
                              <m:ctrlPr>
                                <a:rPr lang="es-EC" b="0" i="1" smtClean="0">
                                  <a:latin typeface="Cambria Math" panose="02040503050406030204" pitchFamily="18" charset="0"/>
                                  <a:ea typeface="Cambria Math" panose="02040503050406030204" pitchFamily="18" charset="0"/>
                                </a:rPr>
                              </m:ctrlPr>
                            </m:funcPr>
                            <m:fName>
                              <m:r>
                                <m:rPr>
                                  <m:sty m:val="p"/>
                                </m:rPr>
                                <a:rPr lang="es-EC" b="0" i="0" smtClean="0">
                                  <a:latin typeface="Cambria Math" panose="02040503050406030204" pitchFamily="18" charset="0"/>
                                  <a:ea typeface="Cambria Math" panose="02040503050406030204" pitchFamily="18" charset="0"/>
                                </a:rPr>
                                <m:t>log</m:t>
                              </m:r>
                            </m:fName>
                            <m:e>
                              <m:d>
                                <m:dPr>
                                  <m:ctrlPr>
                                    <a:rPr lang="es-EC" b="0" i="1" smtClean="0">
                                      <a:latin typeface="Cambria Math" panose="02040503050406030204" pitchFamily="18" charset="0"/>
                                      <a:ea typeface="Cambria Math" panose="02040503050406030204" pitchFamily="18" charset="0"/>
                                    </a:rPr>
                                  </m:ctrlPr>
                                </m:dPr>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𝐶</m:t>
                                      </m:r>
                                    </m:e>
                                    <m:sub>
                                      <m:r>
                                        <a:rPr lang="es-EC" i="1">
                                          <a:latin typeface="Cambria Math" panose="02040503050406030204" pitchFamily="18" charset="0"/>
                                          <a:ea typeface="Cambria Math" panose="02040503050406030204" pitchFamily="18" charset="0"/>
                                        </a:rPr>
                                        <m:t>𝑘𝑡</m:t>
                                      </m:r>
                                    </m:sub>
                                  </m:sSub>
                                </m:e>
                              </m:d>
                            </m:e>
                          </m:func>
                        </m:e>
                      </m:nary>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𝜙</m:t>
                          </m:r>
                        </m:e>
                        <m:sub>
                          <m:r>
                            <a:rPr lang="es-EC" b="0" i="1" smtClean="0">
                              <a:latin typeface="Cambria Math" panose="02040503050406030204" pitchFamily="18" charset="0"/>
                              <a:ea typeface="Cambria Math" panose="02040503050406030204" pitchFamily="18" charset="0"/>
                            </a:rPr>
                            <m:t>𝑞</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Φ</m:t>
                          </m:r>
                        </m:e>
                        <m:sub>
                          <m:r>
                            <a:rPr lang="es-EC" b="0" i="1" smtClean="0">
                              <a:latin typeface="Cambria Math" panose="02040503050406030204" pitchFamily="18" charset="0"/>
                              <a:ea typeface="Cambria Math" panose="02040503050406030204" pitchFamily="18" charset="0"/>
                            </a:rPr>
                            <m:t>𝑄</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𝑒</m:t>
                          </m:r>
                        </m:e>
                        <m:sub>
                          <m:r>
                            <a:rPr lang="es-EC" b="0" i="1" smtClean="0">
                              <a:latin typeface="Cambria Math" panose="02040503050406030204" pitchFamily="18" charset="0"/>
                              <a:ea typeface="Cambria Math" panose="02040503050406030204" pitchFamily="18" charset="0"/>
                            </a:rPr>
                            <m:t>𝑡</m:t>
                          </m:r>
                        </m:sub>
                      </m:sSub>
                    </m:oMath>
                  </m:oMathPara>
                </a14:m>
                <a:endParaRPr lang="es-EC" dirty="0"/>
              </a:p>
              <a:p>
                <a:pPr marL="0" indent="0">
                  <a:buNone/>
                </a:pPr>
                <a:r>
                  <a:rPr lang="es-EC" dirty="0"/>
                  <a:t>Donde:</a:t>
                </a:r>
              </a:p>
              <a:p>
                <a:pPr marL="0" indent="0">
                  <a:buNone/>
                </a:pPr>
                <a14:m>
                  <m:oMathPara xmlns:m="http://schemas.openxmlformats.org/officeDocument/2006/math">
                    <m:oMathParaPr>
                      <m:jc m:val="center"/>
                    </m:oMathParaPr>
                    <m:oMath xmlns:m="http://schemas.openxmlformats.org/officeDocument/2006/math">
                      <m:r>
                        <a:rPr lang="es-EC" i="1" dirty="0">
                          <a:latin typeface="Cambria Math" panose="02040503050406030204" pitchFamily="18" charset="0"/>
                        </a:rPr>
                        <m:t>𝑝</m:t>
                      </m:r>
                      <m:r>
                        <a:rPr lang="es-EC" i="1" dirty="0">
                          <a:latin typeface="Cambria Math" panose="02040503050406030204" pitchFamily="18" charset="0"/>
                        </a:rPr>
                        <m:t>=6, </m:t>
                      </m:r>
                      <m:r>
                        <a:rPr lang="es-EC" i="1" dirty="0">
                          <a:latin typeface="Cambria Math" panose="02040503050406030204" pitchFamily="18" charset="0"/>
                        </a:rPr>
                        <m:t>𝑞</m:t>
                      </m:r>
                      <m:r>
                        <a:rPr lang="es-EC" i="1" dirty="0">
                          <a:latin typeface="Cambria Math" panose="02040503050406030204" pitchFamily="18" charset="0"/>
                        </a:rPr>
                        <m:t>=4, </m:t>
                      </m:r>
                      <m:r>
                        <a:rPr lang="es-EC" i="1" dirty="0">
                          <a:latin typeface="Cambria Math" panose="02040503050406030204" pitchFamily="18" charset="0"/>
                        </a:rPr>
                        <m:t>𝑠</m:t>
                      </m:r>
                      <m:r>
                        <a:rPr lang="es-EC" i="1" dirty="0">
                          <a:latin typeface="Cambria Math" panose="02040503050406030204" pitchFamily="18" charset="0"/>
                        </a:rPr>
                        <m:t>=12, </m:t>
                      </m:r>
                      <m:r>
                        <a:rPr lang="es-EC" i="1" dirty="0">
                          <a:latin typeface="Cambria Math" panose="02040503050406030204" pitchFamily="18" charset="0"/>
                        </a:rPr>
                        <m:t>𝐷</m:t>
                      </m:r>
                      <m:r>
                        <a:rPr lang="es-EC" i="1" dirty="0">
                          <a:latin typeface="Cambria Math" panose="02040503050406030204" pitchFamily="18" charset="0"/>
                        </a:rPr>
                        <m:t>=1,</m:t>
                      </m:r>
                      <m:r>
                        <a:rPr lang="es-EC" i="1" dirty="0">
                          <a:latin typeface="Cambria Math" panose="02040503050406030204" pitchFamily="18" charset="0"/>
                        </a:rPr>
                        <m:t>𝑃</m:t>
                      </m:r>
                      <m:r>
                        <a:rPr lang="es-EC" i="1" dirty="0">
                          <a:latin typeface="Cambria Math" panose="02040503050406030204" pitchFamily="18" charset="0"/>
                        </a:rPr>
                        <m:t>=1,</m:t>
                      </m:r>
                      <m:r>
                        <a:rPr lang="es-EC" i="1" dirty="0">
                          <a:latin typeface="Cambria Math" panose="02040503050406030204" pitchFamily="18" charset="0"/>
                        </a:rPr>
                        <m:t>𝑄</m:t>
                      </m:r>
                      <m:r>
                        <a:rPr lang="es-EC" i="1" dirty="0">
                          <a:latin typeface="Cambria Math" panose="02040503050406030204" pitchFamily="18" charset="0"/>
                        </a:rPr>
                        <m:t>=0</m:t>
                      </m:r>
                    </m:oMath>
                  </m:oMathPara>
                </a14:m>
                <a:endParaRPr lang="es-EC" dirty="0"/>
              </a:p>
              <a:p>
                <a:pPr marL="0" indent="0">
                  <a:buNone/>
                </a:pPr>
                <a:endParaRPr lang="es-EC" dirty="0"/>
              </a:p>
            </p:txBody>
          </p:sp>
        </mc:Choice>
        <mc:Fallback>
          <p:sp>
            <p:nvSpPr>
              <p:cNvPr id="3" name="Marcador de contenido 2">
                <a:extLst>
                  <a:ext uri="{FF2B5EF4-FFF2-40B4-BE49-F238E27FC236}">
                    <a16:creationId xmlns:a16="http://schemas.microsoft.com/office/drawing/2014/main" id="{8AF0D4EE-7648-41D6-9971-4545620154FE}"/>
                  </a:ext>
                </a:extLst>
              </p:cNvPr>
              <p:cNvSpPr>
                <a:spLocks noGrp="1" noRot="1" noChangeAspect="1" noMove="1" noResize="1" noEditPoints="1" noAdjustHandles="1" noChangeArrowheads="1" noChangeShapeType="1" noTextEdit="1"/>
              </p:cNvSpPr>
              <p:nvPr>
                <p:ph idx="1"/>
              </p:nvPr>
            </p:nvSpPr>
            <p:spPr>
              <a:xfrm>
                <a:off x="1141412" y="2249486"/>
                <a:ext cx="9905999" cy="3989995"/>
              </a:xfrm>
              <a:blipFill>
                <a:blip r:embed="rId2"/>
                <a:stretch>
                  <a:fillRect l="-1231" t="-1985"/>
                </a:stretch>
              </a:blipFill>
            </p:spPr>
            <p:txBody>
              <a:bodyPr/>
              <a:lstStyle/>
              <a:p>
                <a:r>
                  <a:rPr lang="es-EC">
                    <a:noFill/>
                  </a:rPr>
                  <a:t> </a:t>
                </a:r>
              </a:p>
            </p:txBody>
          </p:sp>
        </mc:Fallback>
      </mc:AlternateContent>
    </p:spTree>
    <p:extLst>
      <p:ext uri="{BB962C8B-B14F-4D97-AF65-F5344CB8AC3E}">
        <p14:creationId xmlns:p14="http://schemas.microsoft.com/office/powerpoint/2010/main" val="2452716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90FB5A-2FAA-4846-B80E-F4A5F281C004}"/>
              </a:ext>
            </a:extLst>
          </p:cNvPr>
          <p:cNvSpPr>
            <a:spLocks noGrp="1"/>
          </p:cNvSpPr>
          <p:nvPr>
            <p:ph type="title"/>
          </p:nvPr>
        </p:nvSpPr>
        <p:spPr>
          <a:xfrm>
            <a:off x="365761" y="-152229"/>
            <a:ext cx="9905998" cy="1478570"/>
          </a:xfrm>
        </p:spPr>
        <p:txBody>
          <a:bodyPr/>
          <a:lstStyle/>
          <a:p>
            <a:r>
              <a:rPr lang="es-EC" dirty="0"/>
              <a:t>Resultados</a:t>
            </a:r>
          </a:p>
        </p:txBody>
      </p:sp>
      <p:pic>
        <p:nvPicPr>
          <p:cNvPr id="7" name="Marcador de contenido 6">
            <a:extLst>
              <a:ext uri="{FF2B5EF4-FFF2-40B4-BE49-F238E27FC236}">
                <a16:creationId xmlns:a16="http://schemas.microsoft.com/office/drawing/2014/main" id="{97B65D91-CDE4-4F9E-B627-E3F2CA99A443}"/>
              </a:ext>
            </a:extLst>
          </p:cNvPr>
          <p:cNvPicPr>
            <a:picLocks noGrp="1" noChangeAspect="1"/>
          </p:cNvPicPr>
          <p:nvPr>
            <p:ph idx="1"/>
          </p:nvPr>
        </p:nvPicPr>
        <p:blipFill>
          <a:blip r:embed="rId2"/>
          <a:stretch>
            <a:fillRect/>
          </a:stretch>
        </p:blipFill>
        <p:spPr>
          <a:xfrm>
            <a:off x="6912864" y="121798"/>
            <a:ext cx="4941493" cy="3133466"/>
          </a:xfrm>
        </p:spPr>
      </p:pic>
      <p:pic>
        <p:nvPicPr>
          <p:cNvPr id="9" name="Imagen 8">
            <a:extLst>
              <a:ext uri="{FF2B5EF4-FFF2-40B4-BE49-F238E27FC236}">
                <a16:creationId xmlns:a16="http://schemas.microsoft.com/office/drawing/2014/main" id="{C827A679-C322-4860-A0A2-34DBFCA3676E}"/>
              </a:ext>
            </a:extLst>
          </p:cNvPr>
          <p:cNvPicPr>
            <a:picLocks noChangeAspect="1"/>
          </p:cNvPicPr>
          <p:nvPr/>
        </p:nvPicPr>
        <p:blipFill>
          <a:blip r:embed="rId3"/>
          <a:stretch>
            <a:fillRect/>
          </a:stretch>
        </p:blipFill>
        <p:spPr>
          <a:xfrm>
            <a:off x="6912864" y="3255264"/>
            <a:ext cx="4941493" cy="3480938"/>
          </a:xfrm>
          <a:prstGeom prst="rect">
            <a:avLst/>
          </a:prstGeom>
        </p:spPr>
      </p:pic>
      <p:pic>
        <p:nvPicPr>
          <p:cNvPr id="11" name="Imagen 10">
            <a:extLst>
              <a:ext uri="{FF2B5EF4-FFF2-40B4-BE49-F238E27FC236}">
                <a16:creationId xmlns:a16="http://schemas.microsoft.com/office/drawing/2014/main" id="{03C77C0B-37FF-4DAD-BF2C-321809BD5488}"/>
              </a:ext>
            </a:extLst>
          </p:cNvPr>
          <p:cNvPicPr>
            <a:picLocks noChangeAspect="1"/>
          </p:cNvPicPr>
          <p:nvPr/>
        </p:nvPicPr>
        <p:blipFill>
          <a:blip r:embed="rId4"/>
          <a:stretch>
            <a:fillRect/>
          </a:stretch>
        </p:blipFill>
        <p:spPr>
          <a:xfrm>
            <a:off x="1605264" y="924005"/>
            <a:ext cx="4267313" cy="5640551"/>
          </a:xfrm>
          <a:prstGeom prst="rect">
            <a:avLst/>
          </a:prstGeom>
        </p:spPr>
      </p:pic>
    </p:spTree>
    <p:extLst>
      <p:ext uri="{BB962C8B-B14F-4D97-AF65-F5344CB8AC3E}">
        <p14:creationId xmlns:p14="http://schemas.microsoft.com/office/powerpoint/2010/main" val="4136503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531CD5-0FC1-4A39-8A9D-C98F417F4B6F}"/>
              </a:ext>
            </a:extLst>
          </p:cNvPr>
          <p:cNvSpPr>
            <a:spLocks noGrp="1"/>
          </p:cNvSpPr>
          <p:nvPr>
            <p:ph type="title"/>
          </p:nvPr>
        </p:nvSpPr>
        <p:spPr/>
        <p:txBody>
          <a:bodyPr/>
          <a:lstStyle/>
          <a:p>
            <a:r>
              <a:rPr lang="es-EC" dirty="0"/>
              <a:t>Objetivo</a:t>
            </a:r>
          </a:p>
        </p:txBody>
      </p:sp>
      <p:sp>
        <p:nvSpPr>
          <p:cNvPr id="3" name="Marcador de contenido 2">
            <a:extLst>
              <a:ext uri="{FF2B5EF4-FFF2-40B4-BE49-F238E27FC236}">
                <a16:creationId xmlns:a16="http://schemas.microsoft.com/office/drawing/2014/main" id="{D537D130-D62D-44F5-A80E-AE88CAECEA4D}"/>
              </a:ext>
            </a:extLst>
          </p:cNvPr>
          <p:cNvSpPr>
            <a:spLocks noGrp="1"/>
          </p:cNvSpPr>
          <p:nvPr>
            <p:ph idx="1"/>
          </p:nvPr>
        </p:nvSpPr>
        <p:spPr/>
        <p:txBody>
          <a:bodyPr/>
          <a:lstStyle/>
          <a:p>
            <a:r>
              <a:rPr lang="es-EC" dirty="0"/>
              <a:t>A partir de una enorme cantidad de variables climáticas y de contaminación explicar el comportamiento de un reducido grupo de series de tiempo que representan a un grupo muchísimo más grande de series que contiene mediciones de Flujos (“</a:t>
            </a:r>
            <a:r>
              <a:rPr lang="es-EC" dirty="0" err="1"/>
              <a:t>Vazoes</a:t>
            </a:r>
            <a:r>
              <a:rPr lang="es-EC" dirty="0"/>
              <a:t>”).</a:t>
            </a:r>
          </a:p>
        </p:txBody>
      </p:sp>
    </p:spTree>
    <p:extLst>
      <p:ext uri="{BB962C8B-B14F-4D97-AF65-F5344CB8AC3E}">
        <p14:creationId xmlns:p14="http://schemas.microsoft.com/office/powerpoint/2010/main" val="2061966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1748-3436-48C9-A3E1-2F793F2FCA55}"/>
              </a:ext>
            </a:extLst>
          </p:cNvPr>
          <p:cNvSpPr>
            <a:spLocks noGrp="1"/>
          </p:cNvSpPr>
          <p:nvPr>
            <p:ph type="title"/>
          </p:nvPr>
        </p:nvSpPr>
        <p:spPr/>
        <p:txBody>
          <a:bodyPr/>
          <a:lstStyle/>
          <a:p>
            <a:r>
              <a:rPr lang="es-EC" dirty="0"/>
              <a:t>1. Elección de métrica</a:t>
            </a:r>
          </a:p>
        </p:txBody>
      </p:sp>
      <p:sp>
        <p:nvSpPr>
          <p:cNvPr id="3" name="Marcador de contenido 2">
            <a:extLst>
              <a:ext uri="{FF2B5EF4-FFF2-40B4-BE49-F238E27FC236}">
                <a16:creationId xmlns:a16="http://schemas.microsoft.com/office/drawing/2014/main" id="{144871F3-805F-4CAA-B582-90D324F9C332}"/>
              </a:ext>
            </a:extLst>
          </p:cNvPr>
          <p:cNvSpPr>
            <a:spLocks noGrp="1"/>
          </p:cNvSpPr>
          <p:nvPr>
            <p:ph idx="1"/>
          </p:nvPr>
        </p:nvSpPr>
        <p:spPr/>
        <p:txBody>
          <a:bodyPr/>
          <a:lstStyle/>
          <a:p>
            <a:r>
              <a:rPr lang="es-EC" dirty="0"/>
              <a:t>Se selecciona la métrica (en general se usa una función de disimilitud) asociada la “Autocorrelación” (relación con sus propios retardos), ya que compara el comportamiento Temporal  de una pareja de series por lo que es útil para una posterior modelamiento (SARIMAX por ejemplo, que considera un modelo dependiente del pasado de la serie).</a:t>
            </a:r>
          </a:p>
          <a:p>
            <a:r>
              <a:rPr lang="es-EC" dirty="0"/>
              <a:t>A partir de esta </a:t>
            </a:r>
            <a:r>
              <a:rPr lang="es-EC" dirty="0" err="1"/>
              <a:t>pseudo-métrica</a:t>
            </a:r>
            <a:r>
              <a:rPr lang="es-EC" dirty="0"/>
              <a:t> se genera una matriz de distancias entre todas las estaciones de “</a:t>
            </a:r>
            <a:r>
              <a:rPr lang="es-EC" dirty="0" err="1"/>
              <a:t>Vazoes</a:t>
            </a:r>
            <a:r>
              <a:rPr lang="es-EC" dirty="0"/>
              <a:t>”.</a:t>
            </a:r>
          </a:p>
        </p:txBody>
      </p:sp>
    </p:spTree>
    <p:extLst>
      <p:ext uri="{BB962C8B-B14F-4D97-AF65-F5344CB8AC3E}">
        <p14:creationId xmlns:p14="http://schemas.microsoft.com/office/powerpoint/2010/main" val="1004656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F12F4B-7DEB-49BD-B1A5-60504B4814A9}"/>
              </a:ext>
            </a:extLst>
          </p:cNvPr>
          <p:cNvSpPr>
            <a:spLocks noGrp="1"/>
          </p:cNvSpPr>
          <p:nvPr>
            <p:ph type="title"/>
          </p:nvPr>
        </p:nvSpPr>
        <p:spPr/>
        <p:txBody>
          <a:bodyPr/>
          <a:lstStyle/>
          <a:p>
            <a:r>
              <a:rPr lang="es-EC" dirty="0"/>
              <a:t>2. Elección de método de </a:t>
            </a:r>
            <a:r>
              <a:rPr lang="es-EC" dirty="0" err="1"/>
              <a:t>clusterización</a:t>
            </a:r>
            <a:endParaRPr lang="es-EC" dirty="0"/>
          </a:p>
        </p:txBody>
      </p:sp>
      <p:sp>
        <p:nvSpPr>
          <p:cNvPr id="3" name="Marcador de contenido 2">
            <a:extLst>
              <a:ext uri="{FF2B5EF4-FFF2-40B4-BE49-F238E27FC236}">
                <a16:creationId xmlns:a16="http://schemas.microsoft.com/office/drawing/2014/main" id="{63672167-720C-42FA-9E5A-7320D6133B8C}"/>
              </a:ext>
            </a:extLst>
          </p:cNvPr>
          <p:cNvSpPr>
            <a:spLocks noGrp="1"/>
          </p:cNvSpPr>
          <p:nvPr>
            <p:ph idx="1"/>
          </p:nvPr>
        </p:nvSpPr>
        <p:spPr>
          <a:xfrm>
            <a:off x="1141412" y="1854926"/>
            <a:ext cx="9905999" cy="4563291"/>
          </a:xfrm>
        </p:spPr>
        <p:txBody>
          <a:bodyPr>
            <a:normAutofit fontScale="92500"/>
          </a:bodyPr>
          <a:lstStyle/>
          <a:p>
            <a:r>
              <a:rPr lang="es-EC" dirty="0"/>
              <a:t>En esta etapa se elige una técnica de </a:t>
            </a:r>
            <a:r>
              <a:rPr lang="es-EC" dirty="0" err="1"/>
              <a:t>clústerización</a:t>
            </a:r>
            <a:r>
              <a:rPr lang="es-EC" dirty="0"/>
              <a:t> o agrupamiento que típicamente parte de una matriz de distancias entre objetos (en este caso las series de </a:t>
            </a:r>
            <a:r>
              <a:rPr lang="es-EC" dirty="0" err="1"/>
              <a:t>Vazoes</a:t>
            </a:r>
            <a:r>
              <a:rPr lang="es-EC" dirty="0"/>
              <a:t>), y considerando estas distancias agrupa estos objetos de tal manera que en cada grupo se encuentren objetos muy cercanos entre si (es decir busca un grupo </a:t>
            </a:r>
            <a:r>
              <a:rPr lang="es-EC" dirty="0" err="1"/>
              <a:t>homogeneo</a:t>
            </a:r>
            <a:r>
              <a:rPr lang="es-EC" dirty="0"/>
              <a:t>), pero distantes a objetos pertenecientes a otros grupos.</a:t>
            </a:r>
          </a:p>
          <a:p>
            <a:r>
              <a:rPr lang="es-EC" dirty="0"/>
              <a:t>Entre las técnicas que se consideraron tenemos al Clúster Jerárquico que genera un árbol llamado “</a:t>
            </a:r>
            <a:r>
              <a:rPr lang="es-EC" dirty="0" err="1"/>
              <a:t>Dendograma</a:t>
            </a:r>
            <a:r>
              <a:rPr lang="es-EC" dirty="0"/>
              <a:t>” que muestra paso a paso como se forman los grupos.</a:t>
            </a:r>
          </a:p>
          <a:p>
            <a:r>
              <a:rPr lang="es-EC" dirty="0"/>
              <a:t>Una segunda técnica más eficiente que se considera es el algoritmo CLARA de </a:t>
            </a:r>
            <a:r>
              <a:rPr lang="es-EC" dirty="0" err="1"/>
              <a:t>clusterización</a:t>
            </a:r>
            <a:r>
              <a:rPr lang="es-EC" dirty="0"/>
              <a:t>, que es usado cuando se necesita agrupar una gran cantidad de objetos.</a:t>
            </a:r>
          </a:p>
        </p:txBody>
      </p:sp>
    </p:spTree>
    <p:extLst>
      <p:ext uri="{BB962C8B-B14F-4D97-AF65-F5344CB8AC3E}">
        <p14:creationId xmlns:p14="http://schemas.microsoft.com/office/powerpoint/2010/main" val="3386457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1748-3436-48C9-A3E1-2F793F2FCA55}"/>
              </a:ext>
            </a:extLst>
          </p:cNvPr>
          <p:cNvSpPr>
            <a:spLocks noGrp="1"/>
          </p:cNvSpPr>
          <p:nvPr>
            <p:ph type="title"/>
          </p:nvPr>
        </p:nvSpPr>
        <p:spPr>
          <a:xfrm>
            <a:off x="1143001" y="255484"/>
            <a:ext cx="9905998" cy="1478570"/>
          </a:xfrm>
        </p:spPr>
        <p:txBody>
          <a:bodyPr/>
          <a:lstStyle/>
          <a:p>
            <a:r>
              <a:rPr lang="es-EC" dirty="0"/>
              <a:t>Resultados</a:t>
            </a:r>
          </a:p>
        </p:txBody>
      </p:sp>
      <p:pic>
        <p:nvPicPr>
          <p:cNvPr id="9" name="Imagen 8">
            <a:extLst>
              <a:ext uri="{FF2B5EF4-FFF2-40B4-BE49-F238E27FC236}">
                <a16:creationId xmlns:a16="http://schemas.microsoft.com/office/drawing/2014/main" id="{4B654521-6F0A-4928-A94E-AB6298FF8E47}"/>
              </a:ext>
            </a:extLst>
          </p:cNvPr>
          <p:cNvPicPr>
            <a:picLocks noChangeAspect="1"/>
          </p:cNvPicPr>
          <p:nvPr/>
        </p:nvPicPr>
        <p:blipFill>
          <a:blip r:embed="rId2"/>
          <a:stretch>
            <a:fillRect/>
          </a:stretch>
        </p:blipFill>
        <p:spPr>
          <a:xfrm>
            <a:off x="5242111" y="3355095"/>
            <a:ext cx="6566196" cy="3097056"/>
          </a:xfrm>
          <a:prstGeom prst="rect">
            <a:avLst/>
          </a:prstGeom>
        </p:spPr>
      </p:pic>
      <p:sp>
        <p:nvSpPr>
          <p:cNvPr id="10" name="CuadroTexto 9">
            <a:extLst>
              <a:ext uri="{FF2B5EF4-FFF2-40B4-BE49-F238E27FC236}">
                <a16:creationId xmlns:a16="http://schemas.microsoft.com/office/drawing/2014/main" id="{D150B836-756E-47A3-B5A2-09FE34223D52}"/>
              </a:ext>
            </a:extLst>
          </p:cNvPr>
          <p:cNvSpPr txBox="1"/>
          <p:nvPr/>
        </p:nvSpPr>
        <p:spPr>
          <a:xfrm>
            <a:off x="7291763" y="2801097"/>
            <a:ext cx="2708365" cy="369332"/>
          </a:xfrm>
          <a:prstGeom prst="rect">
            <a:avLst/>
          </a:prstGeom>
          <a:noFill/>
        </p:spPr>
        <p:txBody>
          <a:bodyPr wrap="square" rtlCol="0">
            <a:spAutoFit/>
          </a:bodyPr>
          <a:lstStyle/>
          <a:p>
            <a:pPr algn="ctr"/>
            <a:r>
              <a:rPr lang="es-EC" dirty="0">
                <a:latin typeface="Agency FB" panose="020B0503020202020204" pitchFamily="34" charset="0"/>
              </a:rPr>
              <a:t>Series de un Clúster</a:t>
            </a:r>
          </a:p>
        </p:txBody>
      </p:sp>
      <p:sp>
        <p:nvSpPr>
          <p:cNvPr id="12" name="CuadroTexto 11">
            <a:extLst>
              <a:ext uri="{FF2B5EF4-FFF2-40B4-BE49-F238E27FC236}">
                <a16:creationId xmlns:a16="http://schemas.microsoft.com/office/drawing/2014/main" id="{80996534-175E-4C30-93B5-3F95FAB5CF26}"/>
              </a:ext>
            </a:extLst>
          </p:cNvPr>
          <p:cNvSpPr txBox="1"/>
          <p:nvPr/>
        </p:nvSpPr>
        <p:spPr>
          <a:xfrm>
            <a:off x="1802675" y="5256512"/>
            <a:ext cx="2551611" cy="646331"/>
          </a:xfrm>
          <a:prstGeom prst="rect">
            <a:avLst/>
          </a:prstGeom>
          <a:noFill/>
        </p:spPr>
        <p:txBody>
          <a:bodyPr wrap="square" rtlCol="0">
            <a:spAutoFit/>
          </a:bodyPr>
          <a:lstStyle/>
          <a:p>
            <a:pPr algn="ctr"/>
            <a:r>
              <a:rPr lang="es-EC" dirty="0">
                <a:latin typeface="Agency FB" panose="020B0503020202020204" pitchFamily="34" charset="0"/>
              </a:rPr>
              <a:t>Mapa de las estaciones (</a:t>
            </a:r>
            <a:r>
              <a:rPr lang="es-EC" dirty="0" err="1">
                <a:latin typeface="Agency FB" panose="020B0503020202020204" pitchFamily="34" charset="0"/>
              </a:rPr>
              <a:t>Vazoes</a:t>
            </a:r>
            <a:r>
              <a:rPr lang="es-EC" dirty="0">
                <a:latin typeface="Agency FB" panose="020B0503020202020204" pitchFamily="34" charset="0"/>
              </a:rPr>
              <a:t>) por Clúster</a:t>
            </a:r>
          </a:p>
        </p:txBody>
      </p:sp>
      <p:pic>
        <p:nvPicPr>
          <p:cNvPr id="4" name="Imagen 3">
            <a:extLst>
              <a:ext uri="{FF2B5EF4-FFF2-40B4-BE49-F238E27FC236}">
                <a16:creationId xmlns:a16="http://schemas.microsoft.com/office/drawing/2014/main" id="{4B18A467-BCC0-4FE4-BED8-FF4245E3FE4E}"/>
              </a:ext>
            </a:extLst>
          </p:cNvPr>
          <p:cNvPicPr>
            <a:picLocks noChangeAspect="1"/>
          </p:cNvPicPr>
          <p:nvPr/>
        </p:nvPicPr>
        <p:blipFill>
          <a:blip r:embed="rId3"/>
          <a:stretch>
            <a:fillRect/>
          </a:stretch>
        </p:blipFill>
        <p:spPr>
          <a:xfrm>
            <a:off x="636498" y="1734054"/>
            <a:ext cx="5606395" cy="3242082"/>
          </a:xfrm>
          <a:prstGeom prst="rect">
            <a:avLst/>
          </a:prstGeom>
        </p:spPr>
      </p:pic>
    </p:spTree>
    <p:extLst>
      <p:ext uri="{BB962C8B-B14F-4D97-AF65-F5344CB8AC3E}">
        <p14:creationId xmlns:p14="http://schemas.microsoft.com/office/powerpoint/2010/main" val="813488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6659C4-DC89-4281-AD6C-978BB71E662D}"/>
              </a:ext>
            </a:extLst>
          </p:cNvPr>
          <p:cNvSpPr>
            <a:spLocks noGrp="1"/>
          </p:cNvSpPr>
          <p:nvPr>
            <p:ph type="title"/>
          </p:nvPr>
        </p:nvSpPr>
        <p:spPr>
          <a:xfrm>
            <a:off x="1141413" y="378823"/>
            <a:ext cx="9905998" cy="1478570"/>
          </a:xfrm>
        </p:spPr>
        <p:txBody>
          <a:bodyPr/>
          <a:lstStyle/>
          <a:p>
            <a:r>
              <a:rPr lang="es-EC" dirty="0"/>
              <a:t>3. Uso de ACP Funcional</a:t>
            </a:r>
          </a:p>
        </p:txBody>
      </p:sp>
      <p:sp>
        <p:nvSpPr>
          <p:cNvPr id="3" name="Marcador de contenido 2">
            <a:extLst>
              <a:ext uri="{FF2B5EF4-FFF2-40B4-BE49-F238E27FC236}">
                <a16:creationId xmlns:a16="http://schemas.microsoft.com/office/drawing/2014/main" id="{BC952BD7-8858-4AD9-A1A3-FDE0816D6039}"/>
              </a:ext>
            </a:extLst>
          </p:cNvPr>
          <p:cNvSpPr>
            <a:spLocks noGrp="1"/>
          </p:cNvSpPr>
          <p:nvPr>
            <p:ph idx="1"/>
          </p:nvPr>
        </p:nvSpPr>
        <p:spPr>
          <a:xfrm>
            <a:off x="862149" y="1857392"/>
            <a:ext cx="10293531" cy="4456321"/>
          </a:xfrm>
        </p:spPr>
        <p:txBody>
          <a:bodyPr>
            <a:normAutofit lnSpcReduction="10000"/>
          </a:bodyPr>
          <a:lstStyle/>
          <a:p>
            <a:pPr algn="just"/>
            <a:r>
              <a:rPr lang="es-EC" dirty="0"/>
              <a:t>El ACP típico se encarga de reducir la dimensión de un conjunto de datos mediante el cálculo de un grupo mucho menor de variables ortogonales que mejor representan el conjunto original de datos.</a:t>
            </a:r>
          </a:p>
          <a:p>
            <a:pPr algn="just"/>
            <a:r>
              <a:rPr lang="es-EC" dirty="0"/>
              <a:t>Análogamente el análisis de componentes principales funcionales (ACPF) es una extensión del ACP clásico en el que las componentes principales están representadas por funciones y no por vectores (Ramsay &amp; </a:t>
            </a:r>
            <a:r>
              <a:rPr lang="es-EC" dirty="0" err="1"/>
              <a:t>Sylverman</a:t>
            </a:r>
            <a:r>
              <a:rPr lang="es-EC" dirty="0"/>
              <a:t>, 2005). La filosofía principal del análisis de datos funcionales es la creencia de que la mejor fuente de información es la función observada y no un arreglo de números. </a:t>
            </a:r>
          </a:p>
          <a:p>
            <a:pPr algn="just"/>
            <a:r>
              <a:rPr lang="es-EC" dirty="0"/>
              <a:t>Así podemos usar todas las series de </a:t>
            </a:r>
            <a:r>
              <a:rPr lang="es-EC" dirty="0" err="1"/>
              <a:t>Vazoes</a:t>
            </a:r>
            <a:r>
              <a:rPr lang="es-EC" dirty="0"/>
              <a:t> de un clúster para hallar esta función (o funciones) que representan el comportamiento de todo el clúster.</a:t>
            </a:r>
          </a:p>
        </p:txBody>
      </p:sp>
    </p:spTree>
    <p:extLst>
      <p:ext uri="{BB962C8B-B14F-4D97-AF65-F5344CB8AC3E}">
        <p14:creationId xmlns:p14="http://schemas.microsoft.com/office/powerpoint/2010/main" val="3255248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CA282B-84D8-4330-9D86-D7985924EA6D}"/>
              </a:ext>
            </a:extLst>
          </p:cNvPr>
          <p:cNvSpPr>
            <a:spLocks noGrp="1"/>
          </p:cNvSpPr>
          <p:nvPr>
            <p:ph type="title"/>
          </p:nvPr>
        </p:nvSpPr>
        <p:spPr>
          <a:xfrm>
            <a:off x="1141413" y="191798"/>
            <a:ext cx="9905998" cy="1478570"/>
          </a:xfrm>
        </p:spPr>
        <p:txBody>
          <a:bodyPr/>
          <a:lstStyle/>
          <a:p>
            <a:r>
              <a:rPr lang="es-EC" dirty="0"/>
              <a:t>Resultado. </a:t>
            </a:r>
            <a:r>
              <a:rPr lang="es-EC" sz="3200" cap="none" dirty="0">
                <a:latin typeface="Bahnschrift Light Condensed" panose="020B0502040204020203" pitchFamily="34" charset="0"/>
              </a:rPr>
              <a:t>Una serie que representa al Clúster</a:t>
            </a:r>
            <a:endParaRPr lang="es-EC" dirty="0">
              <a:latin typeface="Bahnschrift Light Condensed" panose="020B0502040204020203" pitchFamily="34" charset="0"/>
            </a:endParaRPr>
          </a:p>
        </p:txBody>
      </p:sp>
      <p:pic>
        <p:nvPicPr>
          <p:cNvPr id="5" name="Marcador de contenido 4">
            <a:extLst>
              <a:ext uri="{FF2B5EF4-FFF2-40B4-BE49-F238E27FC236}">
                <a16:creationId xmlns:a16="http://schemas.microsoft.com/office/drawing/2014/main" id="{3F48FEF3-F619-4D47-8E19-6B0CE95A9C60}"/>
              </a:ext>
            </a:extLst>
          </p:cNvPr>
          <p:cNvPicPr>
            <a:picLocks noGrp="1" noChangeAspect="1"/>
          </p:cNvPicPr>
          <p:nvPr>
            <p:ph idx="1"/>
          </p:nvPr>
        </p:nvPicPr>
        <p:blipFill>
          <a:blip r:embed="rId2"/>
          <a:stretch>
            <a:fillRect/>
          </a:stretch>
        </p:blipFill>
        <p:spPr>
          <a:xfrm>
            <a:off x="1306877" y="1356860"/>
            <a:ext cx="9387250" cy="5087484"/>
          </a:xfrm>
        </p:spPr>
      </p:pic>
      <p:sp>
        <p:nvSpPr>
          <p:cNvPr id="6" name="Flecha: a la derecha 5">
            <a:extLst>
              <a:ext uri="{FF2B5EF4-FFF2-40B4-BE49-F238E27FC236}">
                <a16:creationId xmlns:a16="http://schemas.microsoft.com/office/drawing/2014/main" id="{99FB98AE-9E07-4FAF-A032-B7941CE10B11}"/>
              </a:ext>
            </a:extLst>
          </p:cNvPr>
          <p:cNvSpPr/>
          <p:nvPr/>
        </p:nvSpPr>
        <p:spPr>
          <a:xfrm rot="10368285">
            <a:off x="10269878" y="2496043"/>
            <a:ext cx="848498" cy="287382"/>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Tree>
    <p:extLst>
      <p:ext uri="{BB962C8B-B14F-4D97-AF65-F5344CB8AC3E}">
        <p14:creationId xmlns:p14="http://schemas.microsoft.com/office/powerpoint/2010/main" val="2035565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9F84DC-B5B5-4C56-9079-9DA341CBA4D7}"/>
              </a:ext>
            </a:extLst>
          </p:cNvPr>
          <p:cNvSpPr>
            <a:spLocks noGrp="1"/>
          </p:cNvSpPr>
          <p:nvPr>
            <p:ph type="title"/>
          </p:nvPr>
        </p:nvSpPr>
        <p:spPr/>
        <p:txBody>
          <a:bodyPr/>
          <a:lstStyle/>
          <a:p>
            <a:r>
              <a:rPr lang="es-EC" dirty="0"/>
              <a:t>4. Limpieza de datos</a:t>
            </a:r>
          </a:p>
        </p:txBody>
      </p:sp>
      <p:sp>
        <p:nvSpPr>
          <p:cNvPr id="3" name="Marcador de contenido 2">
            <a:extLst>
              <a:ext uri="{FF2B5EF4-FFF2-40B4-BE49-F238E27FC236}">
                <a16:creationId xmlns:a16="http://schemas.microsoft.com/office/drawing/2014/main" id="{07140045-AA3E-41DB-B8B9-18ECE4748C57}"/>
              </a:ext>
            </a:extLst>
          </p:cNvPr>
          <p:cNvSpPr>
            <a:spLocks noGrp="1"/>
          </p:cNvSpPr>
          <p:nvPr>
            <p:ph idx="1"/>
          </p:nvPr>
        </p:nvSpPr>
        <p:spPr/>
        <p:txBody>
          <a:bodyPr/>
          <a:lstStyle/>
          <a:p>
            <a:r>
              <a:rPr lang="es-EC" dirty="0"/>
              <a:t>Un punto importante previo al modelamiento, es la limpieza de los datos. En este caso contamos con una alta presencia de valores perdidos especialmente en las series asociadas a variables Climáticas. Por lo que consideramos retirar todas aquellas series que contengan más del 10% de valores perdidos. </a:t>
            </a:r>
          </a:p>
          <a:p>
            <a:r>
              <a:rPr lang="es-EC" dirty="0"/>
              <a:t>Mientras que para las restantes, diseñamos un algoritmo de corrección de los valores perdidos de las series. Dicho sea de paso que estas series tienen la peculiaridad de ser Estacionales. </a:t>
            </a:r>
          </a:p>
        </p:txBody>
      </p:sp>
    </p:spTree>
    <p:extLst>
      <p:ext uri="{BB962C8B-B14F-4D97-AF65-F5344CB8AC3E}">
        <p14:creationId xmlns:p14="http://schemas.microsoft.com/office/powerpoint/2010/main" val="2927845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E010B6-14AE-436F-BF7F-A56421F6C8F5}"/>
              </a:ext>
            </a:extLst>
          </p:cNvPr>
          <p:cNvSpPr>
            <a:spLocks noGrp="1"/>
          </p:cNvSpPr>
          <p:nvPr>
            <p:ph type="title"/>
          </p:nvPr>
        </p:nvSpPr>
        <p:spPr/>
        <p:txBody>
          <a:bodyPr>
            <a:normAutofit/>
          </a:bodyPr>
          <a:lstStyle/>
          <a:p>
            <a:r>
              <a:rPr lang="es-EC" sz="3200" dirty="0">
                <a:latin typeface="Bahnschrift Light Condensed" panose="020B0502040204020203" pitchFamily="34" charset="0"/>
              </a:rPr>
              <a:t>4.1. Algoritmo de corrección de valores perdidos</a:t>
            </a:r>
          </a:p>
        </p:txBody>
      </p:sp>
      <p:sp>
        <p:nvSpPr>
          <p:cNvPr id="3" name="Marcador de contenido 2">
            <a:extLst>
              <a:ext uri="{FF2B5EF4-FFF2-40B4-BE49-F238E27FC236}">
                <a16:creationId xmlns:a16="http://schemas.microsoft.com/office/drawing/2014/main" id="{7156A722-77B3-4C3A-A315-01122DB46641}"/>
              </a:ext>
            </a:extLst>
          </p:cNvPr>
          <p:cNvSpPr>
            <a:spLocks noGrp="1"/>
          </p:cNvSpPr>
          <p:nvPr>
            <p:ph idx="1"/>
          </p:nvPr>
        </p:nvSpPr>
        <p:spPr>
          <a:xfrm>
            <a:off x="1141412" y="2249486"/>
            <a:ext cx="9905999" cy="4186147"/>
          </a:xfrm>
        </p:spPr>
        <p:txBody>
          <a:bodyPr/>
          <a:lstStyle/>
          <a:p>
            <a:pPr marL="457200" indent="-457200">
              <a:buFont typeface="+mj-lt"/>
              <a:buAutoNum type="arabicPeriod"/>
            </a:pPr>
            <a:r>
              <a:rPr lang="es-EC" dirty="0"/>
              <a:t>Se descompone la serie en tendencia, estacionalidad y residuos. Esto usando la descomposición STL-Loess. Dicha descomposición se puede realizar únicamente conociendo de antemano el retardo asociado a la parte estacional (12 en el caso de estas variables), además de fijar un horizonte (rango de tiempo) para determinar la Tendencia (mientras más grande este horizonte menos ajustada es la curva a los datos, consideramos un horizonte de 24 periodos). La ventaja de esta descomposición es que al ser paramétrica puede estimar la Estacionalidad y Tendencia inclusive si existen datos perdidos al interior de las series.</a:t>
            </a:r>
          </a:p>
        </p:txBody>
      </p:sp>
    </p:spTree>
    <p:extLst>
      <p:ext uri="{BB962C8B-B14F-4D97-AF65-F5344CB8AC3E}">
        <p14:creationId xmlns:p14="http://schemas.microsoft.com/office/powerpoint/2010/main" val="8024067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145</TotalTime>
  <Words>1071</Words>
  <Application>Microsoft Office PowerPoint</Application>
  <PresentationFormat>Panorámica</PresentationFormat>
  <Paragraphs>58</Paragraphs>
  <Slides>18</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18</vt:i4>
      </vt:variant>
    </vt:vector>
  </HeadingPairs>
  <TitlesOfParts>
    <vt:vector size="26" baseType="lpstr">
      <vt:lpstr>Agency FB</vt:lpstr>
      <vt:lpstr>Arial</vt:lpstr>
      <vt:lpstr>Bahnschrift Light</vt:lpstr>
      <vt:lpstr>Bahnschrift Light Condensed</vt:lpstr>
      <vt:lpstr>Cambria Math</vt:lpstr>
      <vt:lpstr>Trebuchet MS</vt:lpstr>
      <vt:lpstr>Tw Cen MT</vt:lpstr>
      <vt:lpstr>Circuito</vt:lpstr>
      <vt:lpstr>análisis Clúster</vt:lpstr>
      <vt:lpstr>Objetivo</vt:lpstr>
      <vt:lpstr>1. Elección de métrica</vt:lpstr>
      <vt:lpstr>2. Elección de método de clusterización</vt:lpstr>
      <vt:lpstr>Resultados</vt:lpstr>
      <vt:lpstr>3. Uso de ACP Funcional</vt:lpstr>
      <vt:lpstr>Resultado. Una serie que representa al Clúster</vt:lpstr>
      <vt:lpstr>4. Limpieza de datos</vt:lpstr>
      <vt:lpstr>4.1. Algoritmo de corrección de valores perdidos</vt:lpstr>
      <vt:lpstr>4.1. Algoritmo de corrección de valores perdidos</vt:lpstr>
      <vt:lpstr>Resultados</vt:lpstr>
      <vt:lpstr>5. Agrupar series VazoeS  &amp;  Climáticas</vt:lpstr>
      <vt:lpstr>Resultado. Serie Vazoe (Representante Clúster) vs Series Climáticas</vt:lpstr>
      <vt:lpstr>6. Modelar cada clúster</vt:lpstr>
      <vt:lpstr>Primeros Resultados</vt:lpstr>
      <vt:lpstr>Primeros Resultados</vt:lpstr>
      <vt:lpstr>6.2 Modificaciones Modelo</vt:lpstr>
      <vt:lpstr>Resultados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Clúster</dc:title>
  <dc:creator>CRISTIAN DAVID PACHACAMA SIMBANA</dc:creator>
  <cp:lastModifiedBy>CRISTIAN DAVID PACHACAMA SIMBANA</cp:lastModifiedBy>
  <cp:revision>37</cp:revision>
  <dcterms:created xsi:type="dcterms:W3CDTF">2018-09-12T05:26:44Z</dcterms:created>
  <dcterms:modified xsi:type="dcterms:W3CDTF">2018-09-17T16:29:56Z</dcterms:modified>
</cp:coreProperties>
</file>

<file path=docProps/thumbnail.jpeg>
</file>